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72" r:id="rId4"/>
    <p:sldId id="274" r:id="rId5"/>
    <p:sldId id="295" r:id="rId6"/>
    <p:sldId id="303" r:id="rId7"/>
    <p:sldId id="273" r:id="rId8"/>
    <p:sldId id="297" r:id="rId9"/>
    <p:sldId id="298" r:id="rId10"/>
    <p:sldId id="299" r:id="rId11"/>
    <p:sldId id="300" r:id="rId12"/>
    <p:sldId id="301" r:id="rId13"/>
    <p:sldId id="280" r:id="rId14"/>
    <p:sldId id="287" r:id="rId15"/>
    <p:sldId id="288" r:id="rId16"/>
    <p:sldId id="289" r:id="rId17"/>
    <p:sldId id="290" r:id="rId18"/>
    <p:sldId id="292" r:id="rId19"/>
    <p:sldId id="293" r:id="rId20"/>
    <p:sldId id="294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o" initials="c" lastIdx="1" clrIdx="0">
    <p:extLst>
      <p:ext uri="{19B8F6BF-5375-455C-9EA6-DF929625EA0E}">
        <p15:presenceInfo xmlns:p15="http://schemas.microsoft.com/office/powerpoint/2012/main" userId="c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C84"/>
    <a:srgbClr val="81F3CA"/>
    <a:srgbClr val="83DDCA"/>
    <a:srgbClr val="42B28D"/>
    <a:srgbClr val="BDCF91"/>
    <a:srgbClr val="7CE4B7"/>
    <a:srgbClr val="EBF7ED"/>
    <a:srgbClr val="CCCC00"/>
    <a:srgbClr val="BCC49C"/>
    <a:srgbClr val="86D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86410" autoAdjust="0"/>
  </p:normalViewPr>
  <p:slideViewPr>
    <p:cSldViewPr snapToGrid="0">
      <p:cViewPr varScale="1">
        <p:scale>
          <a:sx n="99" d="100"/>
          <a:sy n="99" d="100"/>
        </p:scale>
        <p:origin x="570" y="72"/>
      </p:cViewPr>
      <p:guideLst/>
    </p:cSldViewPr>
  </p:slideViewPr>
  <p:outlineViewPr>
    <p:cViewPr>
      <p:scale>
        <a:sx n="33" d="100"/>
        <a:sy n="33" d="100"/>
      </p:scale>
      <p:origin x="0" y="-9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16"/>
    </p:cViewPr>
  </p:sorterViewPr>
  <p:notesViewPr>
    <p:cSldViewPr snapToGrid="0">
      <p:cViewPr>
        <p:scale>
          <a:sx n="164" d="100"/>
          <a:sy n="164" d="100"/>
        </p:scale>
        <p:origin x="280" y="-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A9FF-71C9-483C-93AB-9CEA8C73393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037B-1A9E-400A-9483-303011B60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9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37B-1A9E-400A-9483-303011B608B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82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Attention apprentissage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4D80A-F636-4F36-9231-8C2145019864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51890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4317" algn="l"/>
                <a:tab pos="890211" algn="l"/>
                <a:tab pos="1336104" algn="l"/>
                <a:tab pos="1781997" algn="l"/>
                <a:tab pos="2227890" algn="l"/>
                <a:tab pos="2673783" algn="l"/>
                <a:tab pos="3119676" algn="l"/>
                <a:tab pos="3565569" algn="l"/>
                <a:tab pos="4011462" algn="l"/>
                <a:tab pos="4457355" algn="l"/>
                <a:tab pos="4903248" algn="l"/>
                <a:tab pos="5349141" algn="l"/>
                <a:tab pos="5795034" algn="l"/>
                <a:tab pos="6240927" algn="l"/>
                <a:tab pos="6686820" algn="l"/>
                <a:tab pos="7132713" algn="l"/>
                <a:tab pos="7578606" algn="l"/>
                <a:tab pos="8024499" algn="l"/>
                <a:tab pos="8470392" algn="l"/>
                <a:tab pos="8916286" algn="l"/>
              </a:tabLst>
              <a:defRPr/>
            </a:pPr>
            <a:r>
              <a:rPr lang="en-GB" b="0" dirty="0">
                <a:solidFill>
                  <a:schemeClr val="bg1"/>
                </a:solidFill>
                <a:latin typeface="Comic Sans MS" pitchFamily="66" charset="0"/>
              </a:rPr>
              <a:t>Bacs pro prioritaires/Bacs technologiques</a:t>
            </a:r>
            <a:r>
              <a:rPr lang="en-GB" b="0" baseline="0" dirty="0">
                <a:solidFill>
                  <a:schemeClr val="bg1"/>
                </a:solidFill>
                <a:latin typeface="Comic Sans MS" pitchFamily="66" charset="0"/>
              </a:rPr>
              <a:t> : </a:t>
            </a:r>
            <a:r>
              <a:rPr lang="fr-FR" b="0" dirty="0"/>
              <a:t>Cela</a:t>
            </a:r>
            <a:r>
              <a:rPr lang="fr-FR" b="0" baseline="0" dirty="0"/>
              <a:t> s’applique dans le public</a:t>
            </a:r>
          </a:p>
          <a:p>
            <a:r>
              <a:rPr lang="fr-FR" b="0" baseline="0" dirty="0"/>
              <a:t>Pa vrai pour Métiers audiovisuel et </a:t>
            </a:r>
            <a:r>
              <a:rPr lang="fr-FR" b="0" baseline="0" dirty="0" err="1"/>
              <a:t>bts</a:t>
            </a:r>
            <a:r>
              <a:rPr lang="fr-FR" b="0" baseline="0" dirty="0"/>
              <a:t> paramédicaux</a:t>
            </a:r>
          </a:p>
          <a:p>
            <a:r>
              <a:rPr lang="fr-FR" b="0" baseline="0" dirty="0"/>
              <a:t>Attention Apprentissage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4D80A-F636-4F36-9231-8C2145019864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03478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classes préparatoires aux grandes écoles (C.P.G.E.) ont pour fonction d'accroître le niveau des connaissances des bacheliers dans différents champs disciplinaires de manière à </a:t>
            </a:r>
            <a:r>
              <a:rPr lang="fr-FR" b="1" dirty="0"/>
              <a:t>les rendre aptes à suivre une formation en grande école</a:t>
            </a:r>
            <a:r>
              <a:rPr lang="fr-FR" dirty="0"/>
              <a:t> dans les filières littéraires, économiques et commerciales et scientifiques. </a:t>
            </a:r>
            <a:r>
              <a:rPr lang="fr-FR" b="1" dirty="0"/>
              <a:t>Chaque filière est subdivisée en voies.</a:t>
            </a:r>
            <a:endParaRPr lang="fr-FR" dirty="0"/>
          </a:p>
          <a:p>
            <a:r>
              <a:rPr lang="fr-FR" dirty="0"/>
              <a:t>Pour chaque voie d'étude, </a:t>
            </a:r>
            <a:r>
              <a:rPr lang="fr-FR" b="1" dirty="0"/>
              <a:t>un programme national d'études est fixé par arrêté, après élaboration en co-partenariat avec les grandes écoles.</a:t>
            </a:r>
            <a:r>
              <a:rPr lang="fr-FR" dirty="0"/>
              <a:t> Ces connaissances sont évaluées par les concours qu'organisent les grandes écoles.</a:t>
            </a:r>
          </a:p>
          <a:p>
            <a:r>
              <a:rPr lang="fr-FR" dirty="0"/>
              <a:t>Au terme de ces formations, les étudiants qui  n'intègrent pas une grande école peuvent poursuivre leurs études à l'université.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4D80A-F636-4F36-9231-8C2145019864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75165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37B-1A9E-400A-9483-303011B608B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091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25413" y="0"/>
            <a:ext cx="7048501" cy="3965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8238" y="4254285"/>
            <a:ext cx="6225921" cy="42969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z="1000" dirty="0"/>
          </a:p>
          <a:p>
            <a:pPr eaLnBrk="1" hangingPunct="1">
              <a:spcBef>
                <a:spcPct val="0"/>
              </a:spcBef>
            </a:pPr>
            <a:endParaRPr lang="fr-FR" altLang="fr-FR" sz="1000" dirty="0"/>
          </a:p>
          <a:p>
            <a:pPr eaLnBrk="1" hangingPunct="1">
              <a:spcBef>
                <a:spcPct val="0"/>
              </a:spcBef>
            </a:pP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353164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85489" y="4808191"/>
            <a:ext cx="5889911" cy="4998362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B7C6-1B0D-4FCA-A85C-95B1FD372FB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67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B7C6-1B0D-4FCA-A85C-95B1FD372FB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282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767" y="4777194"/>
            <a:ext cx="5732284" cy="390861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B7C6-1B0D-4FCA-A85C-95B1FD372FB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65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822666"/>
          </a:xfrm>
        </p:spPr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B7C6-1B0D-4FCA-A85C-95B1FD372FB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004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275" y="4695826"/>
            <a:ext cx="5984206" cy="5025485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B7C6-1B0D-4FCA-A85C-95B1FD372FB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42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37B-1A9E-400A-9483-303011B608B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8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1068-468E-4DE7-AA0A-296D6FA82F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96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37B-1A9E-400A-9483-303011B608B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57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37B-1A9E-400A-9483-303011B608B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36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37B-1A9E-400A-9483-303011B608B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9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37B-1A9E-400A-9483-303011B608B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8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37B-1A9E-400A-9483-303011B608B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569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7378" indent="-2836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4428" indent="-226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8199" indent="-226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970" indent="-226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5741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512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283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054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87AC5B7F-A771-4A12-B3B1-824A3884DDEB}" type="slidenum">
              <a:rPr lang="fr-FR" altLang="fr-FR">
                <a:latin typeface="Times New Roman" panose="02020603050405020304" pitchFamily="18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8</a:t>
            </a:fld>
            <a:endParaRPr lang="fr-FR" altLang="fr-FR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4D80A-F636-4F36-9231-8C2145019864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293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38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91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63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66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95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42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61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07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1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051B-E85E-4B6B-A6D6-8823644F1A1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5009-24F8-496C-A506-E8819A6B1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58099D-D653-BFFB-62FC-FC4E8848B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8" y="208204"/>
            <a:ext cx="3675888" cy="135940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192" y="2346478"/>
            <a:ext cx="3509240" cy="16919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89625" y="1960903"/>
            <a:ext cx="92783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Marianne"/>
              </a:rPr>
              <a:t>Les CIO de l’Ain vous accueillent pour une </a:t>
            </a:r>
            <a:r>
              <a:rPr lang="fr-FR" sz="2400" b="1" dirty="0" err="1">
                <a:latin typeface="Marianne"/>
              </a:rPr>
              <a:t>visio</a:t>
            </a:r>
            <a:r>
              <a:rPr lang="fr-FR" sz="2400" b="1" dirty="0">
                <a:latin typeface="Marianne"/>
              </a:rPr>
              <a:t> :</a:t>
            </a:r>
          </a:p>
          <a:p>
            <a:pPr algn="ctr"/>
            <a:endParaRPr lang="fr-FR" sz="2400" dirty="0">
              <a:solidFill>
                <a:schemeClr val="accent6">
                  <a:lumMod val="50000"/>
                </a:schemeClr>
              </a:solidFill>
              <a:latin typeface="Marianne"/>
            </a:endParaRPr>
          </a:p>
          <a:p>
            <a:pPr algn="ctr"/>
            <a:endParaRPr lang="fr-FR" sz="2400" dirty="0">
              <a:solidFill>
                <a:schemeClr val="accent6">
                  <a:lumMod val="50000"/>
                </a:schemeClr>
              </a:solidFill>
              <a:latin typeface="Marianne"/>
            </a:endParaRPr>
          </a:p>
          <a:p>
            <a:pPr algn="ctr"/>
            <a:endParaRPr lang="fr-FR" sz="2400" dirty="0">
              <a:solidFill>
                <a:schemeClr val="accent6">
                  <a:lumMod val="50000"/>
                </a:schemeClr>
              </a:solidFill>
              <a:latin typeface="Marianne"/>
            </a:endParaRPr>
          </a:p>
          <a:p>
            <a:pPr algn="ctr"/>
            <a:endParaRPr lang="fr-FR" sz="2400" dirty="0">
              <a:solidFill>
                <a:schemeClr val="accent6">
                  <a:lumMod val="50000"/>
                </a:schemeClr>
              </a:solidFill>
              <a:latin typeface="Marianne"/>
            </a:endParaRPr>
          </a:p>
          <a:p>
            <a:pPr algn="ctr"/>
            <a:endParaRPr lang="fr-FR" sz="2400" dirty="0">
              <a:solidFill>
                <a:schemeClr val="accent6">
                  <a:lumMod val="50000"/>
                </a:schemeClr>
              </a:solidFill>
              <a:latin typeface="Marianne"/>
            </a:endParaRPr>
          </a:p>
          <a:p>
            <a:pPr algn="ctr"/>
            <a:r>
              <a:rPr lang="fr-FR" sz="2400" b="1" dirty="0">
                <a:latin typeface="Marianne"/>
              </a:rPr>
              <a:t>Bac général / Bac technologique : quelles différences ?</a:t>
            </a:r>
          </a:p>
          <a:p>
            <a:pPr algn="ctr"/>
            <a:endParaRPr lang="fr-FR" sz="2400" b="1" dirty="0">
              <a:latin typeface="Marianne"/>
            </a:endParaRPr>
          </a:p>
          <a:p>
            <a:pPr algn="ctr"/>
            <a:r>
              <a:rPr lang="fr-FR" sz="2400" b="1" dirty="0">
                <a:latin typeface="Marianne"/>
              </a:rPr>
              <a:t>L’enseignement supérieur : comment s’y retrouver ?</a:t>
            </a:r>
          </a:p>
          <a:p>
            <a:pPr algn="ctr"/>
            <a:endParaRPr lang="fr-FR" sz="2400" b="1" dirty="0">
              <a:latin typeface="Marianne"/>
            </a:endParaRPr>
          </a:p>
          <a:p>
            <a:pPr algn="ctr"/>
            <a:r>
              <a:rPr lang="fr-FR" sz="2400" b="1" dirty="0">
                <a:latin typeface="Marianne"/>
              </a:rPr>
              <a:t>Ressources et sites pour l’orientation : lesquels utiliser ?</a:t>
            </a:r>
          </a:p>
        </p:txBody>
      </p:sp>
    </p:spTree>
    <p:extLst>
      <p:ext uri="{BB962C8B-B14F-4D97-AF65-F5344CB8AC3E}">
        <p14:creationId xmlns:p14="http://schemas.microsoft.com/office/powerpoint/2010/main" val="212413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1196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600" dirty="0">
                <a:latin typeface="Marianne"/>
              </a:rPr>
              <a:t>Le BUT : Bachelor universitaire technologique</a:t>
            </a:r>
            <a:br>
              <a:rPr lang="fr-FR" sz="3600" dirty="0">
                <a:latin typeface="Marianne"/>
              </a:rPr>
            </a:br>
            <a:r>
              <a:rPr lang="fr-FR" sz="3600" dirty="0">
                <a:latin typeface="Marianne"/>
              </a:rPr>
              <a:t>3 ans - l’IUT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66493" y="3172638"/>
            <a:ext cx="2292625" cy="785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Contrôle</a:t>
            </a: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continu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6493" y="4584389"/>
            <a:ext cx="581201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Soutien pédagogique et méthodologique dans le cadre des projets tutorés en lien avec les entreprises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Stage en entreprise : 22 à 26 semaines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99799"/>
            <a:ext cx="4389437" cy="12547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Sélection sur dossier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Avoir le bac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Bacs technologiques </a:t>
            </a:r>
            <a:r>
              <a:rPr lang="fr-FR" dirty="0">
                <a:solidFill>
                  <a:schemeClr val="tx1"/>
                </a:solidFill>
                <a:latin typeface="Marianne"/>
              </a:rPr>
              <a:t>prioritaires</a:t>
            </a:r>
            <a:r>
              <a:rPr lang="en-GB" dirty="0">
                <a:solidFill>
                  <a:schemeClr val="tx1"/>
                </a:solidFill>
                <a:latin typeface="Marianne"/>
              </a:rPr>
              <a:t> 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(objectif : 50%)</a:t>
            </a:r>
            <a:endParaRPr lang="fr-FR" dirty="0">
              <a:solidFill>
                <a:schemeClr val="tx1"/>
              </a:solidFill>
              <a:latin typeface="Mariann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94639" y="1796884"/>
            <a:ext cx="5237180" cy="881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Marianne"/>
                <a:cs typeface="Times New Roman" pitchFamily="16" charset="0"/>
              </a:rPr>
              <a:t>50 à 170 étudiants par promotion.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Marianne"/>
                <a:cs typeface="Times New Roman" pitchFamily="16" charset="0"/>
              </a:rPr>
              <a:t>Formation en partie en petits groupes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Marianne"/>
                <a:cs typeface="Times New Roman" pitchFamily="16" charset="0"/>
              </a:rPr>
              <a:t>35-40H de cours/sem</a:t>
            </a:r>
            <a:endParaRPr lang="fr-FR" dirty="0">
              <a:latin typeface="Marianne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40903" y="3304903"/>
            <a:ext cx="273384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arianne"/>
              </a:rPr>
              <a:t>Spécialisation au 3</a:t>
            </a:r>
            <a:r>
              <a:rPr lang="fr-FR" baseline="30000" dirty="0">
                <a:latin typeface="Marianne"/>
              </a:rPr>
              <a:t>ème</a:t>
            </a:r>
            <a:r>
              <a:rPr lang="fr-FR" dirty="0">
                <a:latin typeface="Marianne"/>
              </a:rPr>
              <a:t> trimestre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706133" y="3311819"/>
            <a:ext cx="342568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arianne"/>
              </a:rPr>
              <a:t>LMD (passerelles entre licences possibles)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61905" y="5810792"/>
            <a:ext cx="34256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arianne"/>
              </a:rPr>
              <a:t>Insertion ou poursuites d’études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322675" y="4577473"/>
            <a:ext cx="3399183" cy="881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Marianne"/>
              </a:rPr>
              <a:t>Approche généraliste </a:t>
            </a:r>
            <a:r>
              <a:rPr lang="en-GB" dirty="0" err="1">
                <a:latin typeface="Marianne"/>
              </a:rPr>
              <a:t>d’une</a:t>
            </a:r>
            <a:r>
              <a:rPr lang="en-GB" dirty="0">
                <a:latin typeface="Marianne"/>
              </a:rPr>
              <a:t> </a:t>
            </a:r>
            <a:r>
              <a:rPr lang="en-GB" dirty="0" err="1">
                <a:latin typeface="Marianne"/>
              </a:rPr>
              <a:t>spécialité</a:t>
            </a:r>
            <a:endParaRPr lang="en-GB" dirty="0">
              <a:latin typeface="Marianne"/>
            </a:endParaRP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latin typeface="Marianne"/>
              </a:rPr>
              <a:t>24 BUT</a:t>
            </a:r>
            <a:endParaRPr lang="en-GB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152245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6459" y="257288"/>
            <a:ext cx="887607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600" dirty="0">
                <a:latin typeface="Marianne"/>
              </a:rPr>
              <a:t>Le BTS : Brevet de Technicien supérieur	</a:t>
            </a:r>
            <a:br>
              <a:rPr lang="fr-FR" sz="3600" dirty="0">
                <a:latin typeface="Marianne"/>
              </a:rPr>
            </a:br>
            <a:r>
              <a:rPr lang="fr-FR" sz="3600" dirty="0">
                <a:latin typeface="Marianne"/>
              </a:rPr>
              <a:t>2 ans - Lycée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26459" y="1843754"/>
            <a:ext cx="3554675" cy="1316862"/>
          </a:xfrm>
          <a:prstGeom prst="rect">
            <a:avLst/>
          </a:prstGeom>
          <a:solidFill>
            <a:srgbClr val="83DDC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Sélection sur dossier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solidFill>
                  <a:schemeClr val="tx1"/>
                </a:solidFill>
                <a:latin typeface="Marianne"/>
              </a:rPr>
              <a:t>Avoir</a:t>
            </a:r>
            <a:r>
              <a:rPr lang="en-GB" dirty="0">
                <a:solidFill>
                  <a:schemeClr val="tx1"/>
                </a:solidFill>
                <a:latin typeface="Marianne"/>
              </a:rPr>
              <a:t> le bac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Bacs pro </a:t>
            </a:r>
            <a:r>
              <a:rPr lang="en-GB" dirty="0" err="1">
                <a:solidFill>
                  <a:schemeClr val="tx1"/>
                </a:solidFill>
                <a:latin typeface="Marianne"/>
              </a:rPr>
              <a:t>prioritaires</a:t>
            </a:r>
            <a:r>
              <a:rPr lang="en-GB" dirty="0">
                <a:solidFill>
                  <a:schemeClr val="tx1"/>
                </a:solidFill>
                <a:latin typeface="Marianne"/>
              </a:rPr>
              <a:t> /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Bacs technologiques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942357" y="5055941"/>
            <a:ext cx="4572000" cy="1214437"/>
          </a:xfrm>
          <a:prstGeom prst="rect">
            <a:avLst/>
          </a:prstGeom>
          <a:solidFill>
            <a:srgbClr val="83DDC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Insertion professionnelle ou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Poursuite d’études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 pour 50% des diplômés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518620" y="1843754"/>
            <a:ext cx="3995737" cy="1071563"/>
          </a:xfrm>
          <a:prstGeom prst="rect">
            <a:avLst/>
          </a:prstGeom>
          <a:solidFill>
            <a:srgbClr val="83DDC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30 par classes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 30-35H de cours/sem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Encadrement soutenu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966564" y="3566667"/>
            <a:ext cx="3613150" cy="1127125"/>
          </a:xfrm>
          <a:prstGeom prst="rect">
            <a:avLst/>
          </a:prstGeom>
          <a:solidFill>
            <a:srgbClr val="83DDC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Vers un métier précis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</a:rPr>
              <a:t>(environ 122 spécialités)</a:t>
            </a:r>
            <a:r>
              <a:rPr lang="ar-SA" dirty="0">
                <a:solidFill>
                  <a:schemeClr val="tx1"/>
                </a:solidFill>
                <a:latin typeface="Marianne"/>
              </a:rPr>
              <a:t>‏</a:t>
            </a:r>
            <a:endParaRPr lang="en-GB" dirty="0">
              <a:solidFill>
                <a:schemeClr val="tx1"/>
              </a:solidFill>
              <a:latin typeface="Marianne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813962" y="3176220"/>
            <a:ext cx="3405051" cy="1364252"/>
          </a:xfrm>
          <a:prstGeom prst="rect">
            <a:avLst/>
          </a:prstGeom>
          <a:solidFill>
            <a:srgbClr val="83DDCA"/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Stages et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 actions en entreprises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Marianne"/>
                <a:cs typeface="Times New Roman" pitchFamily="16" charset="0"/>
              </a:rPr>
              <a:t> 8 à 16 semaines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0617" y="5144432"/>
            <a:ext cx="3644348" cy="646331"/>
          </a:xfrm>
          <a:prstGeom prst="rect">
            <a:avLst/>
          </a:prstGeom>
          <a:solidFill>
            <a:srgbClr val="83DD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arianne"/>
                <a:cs typeface="Times New Roman" pitchFamily="16" charset="0"/>
              </a:rPr>
              <a:t>Examen National Terminal et contrôle continu</a:t>
            </a:r>
            <a:endParaRPr lang="fr-FR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118080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109" y="273809"/>
            <a:ext cx="10897864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600" dirty="0">
                <a:latin typeface="Marianne"/>
              </a:rPr>
              <a:t>Les CPGE : Classes Préparatoires aux Grandes Ecoles</a:t>
            </a:r>
            <a:br>
              <a:rPr lang="fr-FR" sz="3600" dirty="0">
                <a:latin typeface="Marianne"/>
              </a:rPr>
            </a:br>
            <a:r>
              <a:rPr lang="fr-FR" sz="3600" dirty="0">
                <a:latin typeface="Marianne"/>
              </a:rPr>
              <a:t>2 ans - Lycée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3733" y="1878013"/>
            <a:ext cx="2325687" cy="1155700"/>
          </a:xfrm>
          <a:prstGeom prst="rect">
            <a:avLst/>
          </a:prstGeom>
          <a:solidFill>
            <a:srgbClr val="81F3CA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Recrutement sur dossier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Avoir</a:t>
            </a:r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/>
              </a:rPr>
              <a:t> </a:t>
            </a:r>
            <a:r>
              <a:rPr lang="fr-FR" dirty="0">
                <a:solidFill>
                  <a:schemeClr val="tx1"/>
                </a:solidFill>
                <a:latin typeface="Marianne"/>
              </a:rPr>
              <a:t>le bac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1878013"/>
            <a:ext cx="3765550" cy="1570037"/>
          </a:xfrm>
          <a:prstGeom prst="rect">
            <a:avLst/>
          </a:prstGeom>
          <a:solidFill>
            <a:srgbClr val="81F3CA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Objectif : passer un concours d’entrée aux grandes écoles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(ENS, ESC, Ecoles d’ingénieurs…)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9663" y="3538544"/>
            <a:ext cx="2873829" cy="1437402"/>
          </a:xfrm>
          <a:prstGeom prst="rect">
            <a:avLst/>
          </a:prstGeom>
          <a:solidFill>
            <a:srgbClr val="81F3CA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Marianne"/>
                <a:cs typeface="Times New Roman" pitchFamily="18" charset="0"/>
              </a:rPr>
              <a:t>Pas de diplôme à l’issue mais possibilité d’équivalence à l’université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3868" y="3757833"/>
            <a:ext cx="3427413" cy="1218113"/>
          </a:xfrm>
          <a:prstGeom prst="rect">
            <a:avLst/>
          </a:prstGeom>
          <a:solidFill>
            <a:srgbClr val="81F3CA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Au lycée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Beaucoup de travail personnel, rythme intense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55025" y="1878013"/>
            <a:ext cx="2898775" cy="1585912"/>
          </a:xfrm>
          <a:prstGeom prst="rect">
            <a:avLst/>
          </a:prstGeom>
          <a:solidFill>
            <a:srgbClr val="81F3CA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2 ans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Redoublement possible deuxième année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9851" y="3742566"/>
            <a:ext cx="3349122" cy="1362075"/>
          </a:xfrm>
          <a:prstGeom prst="rect">
            <a:avLst/>
          </a:prstGeom>
          <a:solidFill>
            <a:srgbClr val="81F3CA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Passage en deuxième année : contrôle continu et avis des professeurs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2161" y="5285729"/>
            <a:ext cx="2456640" cy="923925"/>
          </a:xfrm>
          <a:prstGeom prst="rect">
            <a:avLst/>
          </a:prstGeom>
          <a:solidFill>
            <a:srgbClr val="81F3CA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Marianne"/>
                <a:cs typeface="Times New Roman" pitchFamily="18" charset="0"/>
              </a:rPr>
              <a:t>Double inscription à l’université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2178" y="5285729"/>
            <a:ext cx="4017477" cy="1111341"/>
          </a:xfrm>
          <a:prstGeom prst="rect">
            <a:avLst/>
          </a:prstGeom>
          <a:solidFill>
            <a:srgbClr val="81F3CA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Littéraire, artistique,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 économique et commerciale,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scientifique, technologique</a:t>
            </a:r>
          </a:p>
        </p:txBody>
      </p:sp>
    </p:spTree>
    <p:extLst>
      <p:ext uri="{BB962C8B-B14F-4D97-AF65-F5344CB8AC3E}">
        <p14:creationId xmlns:p14="http://schemas.microsoft.com/office/powerpoint/2010/main" val="89733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11B5D4C-351E-4AC2-A7F7-E70B0EF3B60A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4881264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/>
                </a:solidFill>
                <a:latin typeface="Marianne"/>
              </a:rPr>
              <a:t>Quelques chiffres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64" y="1392959"/>
            <a:ext cx="5061459" cy="3953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97" y="2070100"/>
            <a:ext cx="5219476" cy="3952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72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06401" y="6001518"/>
            <a:ext cx="1159163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</a:rPr>
              <a:t>F</a:t>
            </a:r>
            <a:r>
              <a:rPr lang="fr-FR" altLang="fr-FR" sz="1800" b="1" dirty="0">
                <a:solidFill>
                  <a:srgbClr val="00B050"/>
                </a:solidFill>
                <a:latin typeface="Marianne" panose="02000000000000000000"/>
              </a:rPr>
              <a:t>aire le bon choix d’orientation suppose que l’on ait vraiment réfléchi sur soi et que l’on se soit bien informé…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4649449" y="2026498"/>
            <a:ext cx="2186969" cy="1825218"/>
          </a:xfrm>
          <a:prstGeom prst="ellipse">
            <a:avLst/>
          </a:prstGeom>
          <a:solidFill>
            <a:srgbClr val="48AC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950770" y="2633609"/>
            <a:ext cx="1584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Connaissance de soi</a:t>
            </a: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7468511" y="3863856"/>
            <a:ext cx="2186969" cy="1825218"/>
          </a:xfrm>
          <a:prstGeom prst="ellipse">
            <a:avLst/>
          </a:prstGeom>
          <a:solidFill>
            <a:srgbClr val="48AC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2111784" y="3805517"/>
            <a:ext cx="2186969" cy="1825218"/>
          </a:xfrm>
          <a:prstGeom prst="ellipse">
            <a:avLst/>
          </a:prstGeom>
          <a:solidFill>
            <a:srgbClr val="48AC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845538" y="4037801"/>
            <a:ext cx="15843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Connaissance du monde économique et professionnel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433028" y="4117961"/>
            <a:ext cx="1584325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Connaissance du système de formation et des études</a:t>
            </a:r>
          </a:p>
        </p:txBody>
      </p:sp>
      <p:sp>
        <p:nvSpPr>
          <p:cNvPr id="4" name="Double flèche horizontale 3"/>
          <p:cNvSpPr/>
          <p:nvPr/>
        </p:nvSpPr>
        <p:spPr>
          <a:xfrm>
            <a:off x="4750023" y="5085602"/>
            <a:ext cx="1985818" cy="371188"/>
          </a:xfrm>
          <a:prstGeom prst="leftRightArrow">
            <a:avLst/>
          </a:prstGeom>
          <a:solidFill>
            <a:srgbClr val="83D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7" name="Double flèche horizontale 36"/>
          <p:cNvSpPr/>
          <p:nvPr/>
        </p:nvSpPr>
        <p:spPr>
          <a:xfrm rot="2221438">
            <a:off x="7158403" y="3103738"/>
            <a:ext cx="1145309" cy="288118"/>
          </a:xfrm>
          <a:prstGeom prst="leftRightArrow">
            <a:avLst/>
          </a:prstGeom>
          <a:solidFill>
            <a:srgbClr val="83D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38" name="Double flèche horizontale 37"/>
          <p:cNvSpPr/>
          <p:nvPr/>
        </p:nvSpPr>
        <p:spPr>
          <a:xfrm rot="19482353">
            <a:off x="3332749" y="3026126"/>
            <a:ext cx="1145309" cy="288118"/>
          </a:xfrm>
          <a:prstGeom prst="leftRightArrow">
            <a:avLst/>
          </a:prstGeom>
          <a:solidFill>
            <a:srgbClr val="83D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5709" y="204808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Marianne" panose="02000000000000000000"/>
              </a:rPr>
              <a:t>Quelles sont les ressources pour aider un lycéen à choisir ses poursuites d’études ?</a:t>
            </a:r>
          </a:p>
        </p:txBody>
      </p:sp>
    </p:spTree>
    <p:extLst>
      <p:ext uri="{BB962C8B-B14F-4D97-AF65-F5344CB8AC3E}">
        <p14:creationId xmlns:p14="http://schemas.microsoft.com/office/powerpoint/2010/main" val="27700434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0563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Marianne" panose="02000000000000000000"/>
              </a:rPr>
              <a:t>Les ressources humaines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225" y="2127375"/>
            <a:ext cx="9923938" cy="3232049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Marianne" panose="02000000000000000000"/>
              </a:rPr>
              <a:t>Les Centres d’information et d’Orientation (CIO): </a:t>
            </a:r>
          </a:p>
          <a:p>
            <a:pPr marL="0" indent="0">
              <a:buNone/>
            </a:pPr>
            <a:r>
              <a:rPr lang="fr-FR" sz="2400" dirty="0">
                <a:latin typeface="Marianne" panose="02000000000000000000"/>
              </a:rPr>
              <a:t>   services publics de l’Education Nationale</a:t>
            </a:r>
          </a:p>
          <a:p>
            <a:endParaRPr lang="fr-FR" sz="2400" dirty="0">
              <a:latin typeface="Marianne" panose="02000000000000000000"/>
            </a:endParaRPr>
          </a:p>
          <a:p>
            <a:r>
              <a:rPr lang="fr-FR" sz="2400" dirty="0">
                <a:latin typeface="Marianne" panose="02000000000000000000"/>
              </a:rPr>
              <a:t>Les Psychologues EN, spécialisés Education, Développement et Conseil en Orientation Scolaire et Professionnel</a:t>
            </a:r>
          </a:p>
          <a:p>
            <a:pPr marL="0" indent="0">
              <a:buNone/>
            </a:pPr>
            <a:endParaRPr lang="fr-FR" sz="2400" dirty="0">
              <a:latin typeface="Marianne" panose="02000000000000000000"/>
            </a:endParaRPr>
          </a:p>
          <a:p>
            <a:r>
              <a:rPr lang="fr-FR" sz="2400" dirty="0">
                <a:latin typeface="Marianne" panose="02000000000000000000"/>
              </a:rPr>
              <a:t>Les équipes pédagogiques du lycée</a:t>
            </a:r>
          </a:p>
          <a:p>
            <a:pPr marL="0" indent="0">
              <a:buNone/>
            </a:pPr>
            <a:endParaRPr lang="fr-FR" sz="1800" b="1" dirty="0">
              <a:latin typeface="Marianne" panose="02000000000000000000"/>
            </a:endParaRPr>
          </a:p>
          <a:p>
            <a:pPr marL="0" indent="0"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52961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113" y="152686"/>
            <a:ext cx="10139516" cy="1485900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latin typeface="Marianne" panose="02000000000000000000"/>
              </a:rPr>
              <a:t>Des temps forts pour les lycéens:</a:t>
            </a:r>
            <a:br>
              <a:rPr lang="fr-FR" sz="3600" dirty="0">
                <a:latin typeface="Marianne" panose="02000000000000000000"/>
              </a:rPr>
            </a:br>
            <a:r>
              <a:rPr lang="fr-FR" sz="3600" dirty="0"/>
              <a:t>portes-ouvertes, salons, printemps de l’orientation…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7381" y="2140566"/>
            <a:ext cx="8384979" cy="3891972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latin typeface="Marianne" panose="02000000000000000000"/>
              </a:rPr>
              <a:t>Les JES, Journées de l’Enseignement Supérieur : janvier</a:t>
            </a:r>
          </a:p>
          <a:p>
            <a:endParaRPr lang="fr-FR" sz="2400" dirty="0">
              <a:latin typeface="Marianne" panose="02000000000000000000"/>
            </a:endParaRPr>
          </a:p>
          <a:p>
            <a:r>
              <a:rPr lang="fr-FR" sz="2400" dirty="0">
                <a:latin typeface="Marianne" panose="02000000000000000000"/>
              </a:rPr>
              <a:t>Les portes-ouvertes : janvier à avril</a:t>
            </a:r>
          </a:p>
          <a:p>
            <a:endParaRPr lang="fr-FR" sz="2400" dirty="0">
              <a:latin typeface="Marianne" panose="02000000000000000000"/>
            </a:endParaRPr>
          </a:p>
          <a:p>
            <a:r>
              <a:rPr lang="fr-FR" sz="2400" dirty="0">
                <a:latin typeface="Marianne" panose="02000000000000000000"/>
              </a:rPr>
              <a:t>Les salons : octobre à mars</a:t>
            </a:r>
          </a:p>
          <a:p>
            <a:pPr marL="0" indent="0">
              <a:buNone/>
            </a:pPr>
            <a:endParaRPr lang="fr-FR" altLang="fr-FR" sz="2400" dirty="0">
              <a:latin typeface="Marianne" panose="02000000000000000000"/>
            </a:endParaRPr>
          </a:p>
          <a:p>
            <a:r>
              <a:rPr lang="fr-FR" altLang="fr-FR" sz="2400" dirty="0">
                <a:latin typeface="Marianne" panose="02000000000000000000"/>
              </a:rPr>
              <a:t>Printemps de l’orientation</a:t>
            </a:r>
          </a:p>
          <a:p>
            <a:endParaRPr lang="fr-FR" altLang="fr-FR" sz="2400" dirty="0">
              <a:solidFill>
                <a:schemeClr val="accent6">
                  <a:lumMod val="50000"/>
                </a:schemeClr>
              </a:solidFill>
              <a:latin typeface="Marianne" panose="02000000000000000000"/>
            </a:endParaRPr>
          </a:p>
          <a:p>
            <a:r>
              <a:rPr lang="fr-FR" altLang="fr-FR" sz="2400" dirty="0">
                <a:latin typeface="Marianne" panose="02000000000000000000"/>
              </a:rPr>
              <a:t>Les immersions à l’université : octobre à mai</a:t>
            </a:r>
          </a:p>
          <a:p>
            <a:pPr marL="0" indent="0">
              <a:buNone/>
            </a:pPr>
            <a:endParaRPr lang="fr-FR" altLang="fr-FR" sz="2400" dirty="0"/>
          </a:p>
          <a:p>
            <a:endParaRPr lang="fr-FR" altLang="fr-FR" sz="1000" dirty="0"/>
          </a:p>
          <a:p>
            <a:endParaRPr lang="fr-FR" altLang="fr-FR" sz="2400" dirty="0"/>
          </a:p>
          <a:p>
            <a:endParaRPr lang="fr-FR" altLang="fr-FR" sz="2400" dirty="0"/>
          </a:p>
          <a:p>
            <a:endParaRPr lang="fr-FR" alt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5641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9675" y="1202075"/>
            <a:ext cx="2879800" cy="2310246"/>
          </a:xfrm>
        </p:spPr>
        <p:txBody>
          <a:bodyPr>
            <a:normAutofit/>
          </a:bodyPr>
          <a:lstStyle/>
          <a:p>
            <a:r>
              <a:rPr lang="fr-FR" sz="2400" dirty="0"/>
              <a:t> </a:t>
            </a:r>
            <a:r>
              <a:rPr lang="fr-FR" sz="2000" b="1" dirty="0">
                <a:latin typeface="Marianne" panose="02000000000000000000"/>
              </a:rPr>
              <a:t>www.onisep.fr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42B28D"/>
                </a:solidFill>
                <a:latin typeface="Marianne" panose="02000000000000000000"/>
              </a:rPr>
              <a:t>      </a:t>
            </a:r>
            <a:r>
              <a:rPr lang="fr-FR" sz="1600" dirty="0">
                <a:solidFill>
                  <a:srgbClr val="00B050"/>
                </a:solidFill>
                <a:latin typeface="Marianne" panose="02000000000000000000"/>
              </a:rPr>
              <a:t>https://sport.onisep.fr/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B050"/>
                </a:solidFill>
                <a:latin typeface="Marianne" panose="02000000000000000000"/>
              </a:rPr>
              <a:t>     </a:t>
            </a:r>
            <a:r>
              <a:rPr lang="fr-FR" sz="1600" dirty="0">
                <a:solidFill>
                  <a:srgbClr val="00B050"/>
                </a:solidFill>
                <a:latin typeface="Marianne" panose="02000000000000000000"/>
              </a:rPr>
              <a:t>https://oniseptv.onisep.fr/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B050"/>
                </a:solidFill>
                <a:latin typeface="Marianne" panose="02000000000000000000"/>
              </a:rPr>
              <a:t>     </a:t>
            </a:r>
            <a:r>
              <a:rPr lang="fr-FR" sz="1600" dirty="0">
                <a:solidFill>
                  <a:srgbClr val="00B050"/>
                </a:solidFill>
                <a:latin typeface="Marianne" panose="02000000000000000000"/>
              </a:rPr>
              <a:t>https://www.horizons21.fr/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95399" y="82865"/>
            <a:ext cx="9601200" cy="95827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Marianne" panose="02000000000000000000"/>
              </a:rPr>
              <a:t>Les ressources numériques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729674" y="1794934"/>
            <a:ext cx="314036" cy="120073"/>
          </a:xfrm>
          <a:prstGeom prst="rightArrow">
            <a:avLst/>
          </a:prstGeom>
          <a:solidFill>
            <a:srgbClr val="42B2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729674" y="2198817"/>
            <a:ext cx="314036" cy="120073"/>
          </a:xfrm>
          <a:prstGeom prst="rightArrow">
            <a:avLst/>
          </a:prstGeom>
          <a:solidFill>
            <a:srgbClr val="48A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732446" y="2602700"/>
            <a:ext cx="314036" cy="120073"/>
          </a:xfrm>
          <a:prstGeom prst="rightArrow">
            <a:avLst/>
          </a:prstGeom>
          <a:solidFill>
            <a:srgbClr val="48A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28781" y="3476569"/>
            <a:ext cx="6072910" cy="159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500" dirty="0"/>
              <a:t> </a:t>
            </a:r>
            <a:r>
              <a:rPr lang="fr-FR" sz="5800" dirty="0"/>
              <a:t>. </a:t>
            </a:r>
            <a:r>
              <a:rPr lang="fr-FR" b="1" dirty="0">
                <a:solidFill>
                  <a:schemeClr val="tx1"/>
                </a:solidFill>
                <a:latin typeface="Marianne" panose="02000000000000000000"/>
                <a:cs typeface="Times New Roman" panose="02020603050405020304" pitchFamily="18" charset="0"/>
              </a:rPr>
              <a:t>www.secondes-premieres2022-2023.fr</a:t>
            </a:r>
            <a:endParaRPr lang="fr-FR" b="1" dirty="0">
              <a:solidFill>
                <a:schemeClr val="tx1"/>
              </a:solidFill>
              <a:latin typeface="Marianne" panose="02000000000000000000"/>
            </a:endParaRPr>
          </a:p>
          <a:p>
            <a:endParaRPr lang="fr-FR" sz="1000" dirty="0">
              <a:cs typeface="Times New Roman" panose="02020603050405020304" pitchFamily="18" charset="0"/>
            </a:endParaRPr>
          </a:p>
          <a:p>
            <a:endParaRPr lang="fr-FR" sz="2400" dirty="0">
              <a:cs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38" y="4285674"/>
            <a:ext cx="10726044" cy="257232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233" y="1187081"/>
            <a:ext cx="7899133" cy="251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8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8348" y="1091392"/>
            <a:ext cx="11016343" cy="5647591"/>
          </a:xfrm>
        </p:spPr>
        <p:txBody>
          <a:bodyPr>
            <a:normAutofit fontScale="92500" lnSpcReduction="20000"/>
          </a:bodyPr>
          <a:lstStyle/>
          <a:p>
            <a:r>
              <a:rPr lang="fr-FR" sz="2200" b="1" dirty="0">
                <a:latin typeface="Marianne" panose="02000000000000000000"/>
              </a:rPr>
              <a:t>Le kit « printemps de l’orientation » de </a:t>
            </a:r>
            <a:r>
              <a:rPr lang="fr-FR" sz="2200" b="1" dirty="0" err="1">
                <a:latin typeface="Marianne" panose="02000000000000000000"/>
              </a:rPr>
              <a:t>l’onisep</a:t>
            </a:r>
            <a:r>
              <a:rPr lang="fr-FR" sz="2200" b="1" dirty="0">
                <a:latin typeface="Marianne" panose="02000000000000000000"/>
              </a:rPr>
              <a:t> </a:t>
            </a:r>
            <a:r>
              <a:rPr lang="fr-FR" sz="2200" dirty="0">
                <a:latin typeface="Marianne" panose="02000000000000000000"/>
              </a:rPr>
              <a:t>: </a:t>
            </a:r>
            <a:r>
              <a:rPr lang="fr-FR" sz="2200" dirty="0">
                <a:solidFill>
                  <a:srgbClr val="00B050"/>
                </a:solidFill>
                <a:latin typeface="Marianne" panose="02000000000000000000"/>
              </a:rPr>
              <a:t>https://printempsorientation.onisep.fr/</a:t>
            </a:r>
          </a:p>
          <a:p>
            <a:endParaRPr lang="fr-FR" sz="2200" dirty="0">
              <a:latin typeface="Marianne" panose="02000000000000000000"/>
            </a:endParaRPr>
          </a:p>
          <a:p>
            <a:endParaRPr lang="fr-FR" sz="2400" dirty="0">
              <a:latin typeface="Marianne" panose="02000000000000000000"/>
            </a:endParaRPr>
          </a:p>
          <a:p>
            <a:endParaRPr lang="fr-FR" sz="2400" dirty="0">
              <a:latin typeface="Marianne" panose="02000000000000000000"/>
            </a:endParaRPr>
          </a:p>
          <a:p>
            <a:endParaRPr lang="fr-FR" sz="2400" dirty="0">
              <a:latin typeface="Marianne" panose="02000000000000000000"/>
            </a:endParaRPr>
          </a:p>
          <a:p>
            <a:endParaRPr lang="fr-FR" sz="2400" dirty="0">
              <a:latin typeface="Marianne" panose="02000000000000000000"/>
            </a:endParaRPr>
          </a:p>
          <a:p>
            <a:endParaRPr lang="fr-FR" sz="2400" dirty="0">
              <a:latin typeface="Marianne" panose="02000000000000000000"/>
            </a:endParaRPr>
          </a:p>
          <a:p>
            <a:endParaRPr lang="fr-FR" sz="2400" dirty="0">
              <a:latin typeface="Marianne" panose="02000000000000000000"/>
            </a:endParaRPr>
          </a:p>
          <a:p>
            <a:pPr marL="0" indent="0">
              <a:buNone/>
            </a:pPr>
            <a:endParaRPr lang="fr-FR" sz="2400" dirty="0">
              <a:latin typeface="Marianne" panose="02000000000000000000"/>
            </a:endParaRPr>
          </a:p>
          <a:p>
            <a:pPr marL="0" indent="0">
              <a:buNone/>
            </a:pPr>
            <a:endParaRPr lang="fr-FR" sz="2400" dirty="0">
              <a:latin typeface="Marianne" panose="02000000000000000000"/>
            </a:endParaRPr>
          </a:p>
          <a:p>
            <a:r>
              <a:rPr lang="fr-FR" sz="2200" b="1" dirty="0">
                <a:latin typeface="Marianne" panose="02000000000000000000"/>
              </a:rPr>
              <a:t>Les MOOC d’orientation </a:t>
            </a:r>
            <a:r>
              <a:rPr lang="fr-FR" sz="2200" dirty="0">
                <a:latin typeface="Marianne" panose="02000000000000000000"/>
              </a:rPr>
              <a:t>: </a:t>
            </a:r>
            <a:r>
              <a:rPr lang="fr-FR" sz="2200" dirty="0">
                <a:solidFill>
                  <a:srgbClr val="48AC84"/>
                </a:solidFill>
                <a:latin typeface="Marianne" panose="02000000000000000000"/>
              </a:rPr>
              <a:t>https://www.mooc-orientation.fr</a:t>
            </a:r>
          </a:p>
          <a:p>
            <a:endParaRPr lang="fr-FR" sz="1500" dirty="0">
              <a:solidFill>
                <a:srgbClr val="00B050"/>
              </a:solidFill>
              <a:latin typeface="Marianne" panose="02000000000000000000"/>
            </a:endParaRPr>
          </a:p>
          <a:p>
            <a:r>
              <a:rPr lang="fr-FR" sz="2200" b="1" dirty="0">
                <a:latin typeface="Marianne" panose="02000000000000000000"/>
              </a:rPr>
              <a:t>Site de l’académie de Lyon </a:t>
            </a:r>
            <a:r>
              <a:rPr lang="fr-FR" sz="2200" dirty="0">
                <a:latin typeface="Marianne" panose="02000000000000000000"/>
              </a:rPr>
              <a:t>:</a:t>
            </a:r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Marianne" panose="02000000000000000000"/>
              </a:rPr>
              <a:t> </a:t>
            </a:r>
            <a:r>
              <a:rPr lang="fr-FR" sz="2200" dirty="0">
                <a:solidFill>
                  <a:srgbClr val="48AC84"/>
                </a:solidFill>
                <a:latin typeface="Marianne" panose="02000000000000000000"/>
              </a:rPr>
              <a:t>https://www.ac-lyon.fr</a:t>
            </a:r>
            <a:endParaRPr lang="fr-FR" sz="2200" u="sng" dirty="0">
              <a:solidFill>
                <a:srgbClr val="48AC84"/>
              </a:solidFill>
              <a:latin typeface="Marianne" panose="02000000000000000000"/>
            </a:endParaRPr>
          </a:p>
          <a:p>
            <a:pPr marL="0" indent="0">
              <a:buNone/>
            </a:pPr>
            <a:r>
              <a:rPr lang="fr-FR" sz="2200" dirty="0">
                <a:solidFill>
                  <a:srgbClr val="00B050"/>
                </a:solidFill>
                <a:latin typeface="Marianne" panose="02000000000000000000"/>
              </a:rPr>
              <a:t>	Scolarité/études/examens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B050"/>
                </a:solidFill>
                <a:latin typeface="Marianne" panose="02000000000000000000"/>
              </a:rPr>
              <a:t>	Enseignements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B050"/>
                </a:solidFill>
                <a:latin typeface="Marianne" panose="02000000000000000000"/>
              </a:rPr>
              <a:t>	https://orientation.public.ac-lyon.fr/actions-information/</a:t>
            </a:r>
          </a:p>
          <a:p>
            <a:endParaRPr lang="fr-FR" sz="2000" dirty="0">
              <a:latin typeface="Marianne" panose="02000000000000000000"/>
            </a:endParaRPr>
          </a:p>
          <a:p>
            <a:endParaRPr lang="fr-FR" dirty="0">
              <a:solidFill>
                <a:srgbClr val="48AC84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371600" y="252136"/>
            <a:ext cx="9601200" cy="958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chemeClr val="tx1"/>
                </a:solidFill>
                <a:latin typeface="Marianne" panose="02000000000000000000"/>
              </a:rPr>
              <a:t>Les ressources numériques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7" y="1690001"/>
            <a:ext cx="7353794" cy="2487764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1528618" y="5659786"/>
            <a:ext cx="314036" cy="120073"/>
          </a:xfrm>
          <a:prstGeom prst="rightArrow">
            <a:avLst/>
          </a:prstGeom>
          <a:solidFill>
            <a:srgbClr val="48A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528618" y="6079311"/>
            <a:ext cx="314036" cy="120073"/>
          </a:xfrm>
          <a:prstGeom prst="rightArrow">
            <a:avLst/>
          </a:prstGeom>
          <a:solidFill>
            <a:srgbClr val="48A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538778" y="6404719"/>
            <a:ext cx="314036" cy="120073"/>
          </a:xfrm>
          <a:prstGeom prst="rightArrow">
            <a:avLst/>
          </a:prstGeom>
          <a:solidFill>
            <a:srgbClr val="48A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38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2324" y="1265036"/>
            <a:ext cx="9035749" cy="4375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1300" dirty="0">
              <a:solidFill>
                <a:schemeClr val="accent6">
                  <a:lumMod val="50000"/>
                </a:schemeClr>
              </a:solidFill>
              <a:latin typeface="Marianne" panose="02000000000000000000"/>
            </a:endParaRPr>
          </a:p>
          <a:p>
            <a:pPr lvl="0" fontAlgn="base"/>
            <a:r>
              <a:rPr lang="fr-FR" sz="2200" b="1" dirty="0">
                <a:latin typeface="Marianne" panose="02000000000000000000"/>
              </a:rPr>
              <a:t>Sites des établissements et universités, exemple : </a:t>
            </a:r>
          </a:p>
          <a:p>
            <a:pPr marL="0" lvl="0" indent="0" fontAlgn="base">
              <a:buNone/>
            </a:pPr>
            <a:r>
              <a:rPr lang="fr-FR" sz="2200" dirty="0">
                <a:solidFill>
                  <a:srgbClr val="70AD47">
                    <a:lumMod val="50000"/>
                  </a:srgbClr>
                </a:solidFill>
                <a:latin typeface="Marianne" panose="02000000000000000000"/>
              </a:rPr>
              <a:t>         	</a:t>
            </a:r>
            <a:r>
              <a:rPr lang="fr-FR" sz="2200" dirty="0">
                <a:solidFill>
                  <a:srgbClr val="00B050"/>
                </a:solidFill>
                <a:latin typeface="Marianne" panose="02000000000000000000"/>
              </a:rPr>
              <a:t>www.univ-lyon1 (2 ou 3).</a:t>
            </a:r>
            <a:r>
              <a:rPr lang="fr-FR" sz="2200" dirty="0" err="1">
                <a:solidFill>
                  <a:srgbClr val="00B050"/>
                </a:solidFill>
                <a:latin typeface="Marianne" panose="02000000000000000000"/>
              </a:rPr>
              <a:t>fr</a:t>
            </a:r>
            <a:endParaRPr lang="fr-FR" sz="2200" dirty="0">
              <a:solidFill>
                <a:srgbClr val="00B050"/>
              </a:solidFill>
              <a:latin typeface="Marianne" panose="02000000000000000000"/>
            </a:endParaRPr>
          </a:p>
          <a:p>
            <a:pPr marL="0" lvl="0" indent="0" fontAlgn="base">
              <a:buNone/>
            </a:pPr>
            <a:endParaRPr lang="fr-FR" sz="2200" dirty="0">
              <a:solidFill>
                <a:srgbClr val="70AD47">
                  <a:lumMod val="50000"/>
                </a:srgbClr>
              </a:solidFill>
              <a:latin typeface="Marianne" panose="02000000000000000000"/>
            </a:endParaRPr>
          </a:p>
          <a:p>
            <a:pPr lvl="0" fontAlgn="base"/>
            <a:r>
              <a:rPr lang="fr-FR" sz="2200" b="1" dirty="0">
                <a:latin typeface="Marianne" panose="02000000000000000000"/>
              </a:rPr>
              <a:t>Etudes et mobilité internationale : </a:t>
            </a:r>
          </a:p>
          <a:p>
            <a:pPr marL="0" lvl="0" indent="0" fontAlgn="base">
              <a:buNone/>
            </a:pPr>
            <a:r>
              <a:rPr lang="fr-FR" sz="2200" b="1" dirty="0">
                <a:solidFill>
                  <a:srgbClr val="70AD47">
                    <a:lumMod val="50000"/>
                  </a:srgbClr>
                </a:solidFill>
                <a:latin typeface="Marianne" panose="02000000000000000000"/>
              </a:rPr>
              <a:t>         	</a:t>
            </a:r>
            <a:r>
              <a:rPr lang="fr-FR" sz="2200" dirty="0">
                <a:solidFill>
                  <a:srgbClr val="00B050"/>
                </a:solidFill>
                <a:latin typeface="Marianne" panose="02000000000000000000"/>
              </a:rPr>
              <a:t>https://cii.edu.ac-lyon.fr/spip/</a:t>
            </a:r>
          </a:p>
          <a:p>
            <a:pPr marL="0" lvl="0" indent="0" fontAlgn="base">
              <a:buNone/>
            </a:pPr>
            <a:r>
              <a:rPr lang="fr-FR" sz="2200" dirty="0">
                <a:solidFill>
                  <a:srgbClr val="00B050"/>
                </a:solidFill>
                <a:latin typeface="Marianne" panose="02000000000000000000"/>
              </a:rPr>
              <a:t>         	www.euroguidance-france.org</a:t>
            </a:r>
          </a:p>
          <a:p>
            <a:pPr lvl="0" fontAlgn="base"/>
            <a:endParaRPr lang="fr-FR" sz="2200" b="1" dirty="0">
              <a:solidFill>
                <a:srgbClr val="70AD47">
                  <a:lumMod val="50000"/>
                </a:srgbClr>
              </a:solidFill>
              <a:latin typeface="Marianne" panose="02000000000000000000"/>
            </a:endParaRPr>
          </a:p>
          <a:p>
            <a:pPr lvl="0" fontAlgn="base"/>
            <a:r>
              <a:rPr lang="fr-FR" sz="2200" b="1" dirty="0" err="1">
                <a:latin typeface="Marianne" panose="02000000000000000000"/>
              </a:rPr>
              <a:t>Parcoursup</a:t>
            </a:r>
            <a:r>
              <a:rPr lang="fr-FR" sz="2200" b="1" dirty="0">
                <a:latin typeface="Marianne" panose="02000000000000000000"/>
              </a:rPr>
              <a:t> :</a:t>
            </a:r>
          </a:p>
          <a:p>
            <a:pPr marL="0" indent="0">
              <a:buNone/>
            </a:pPr>
            <a:endParaRPr lang="fr-FR" sz="4200" dirty="0">
              <a:latin typeface="Marianne" panose="0200000000000000000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        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371599" y="306763"/>
            <a:ext cx="9601200" cy="958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chemeClr val="tx1"/>
                </a:solidFill>
                <a:latin typeface="Marianne"/>
              </a:rPr>
              <a:t>Les ressources numériques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1371599" y="3452969"/>
            <a:ext cx="314036" cy="120073"/>
          </a:xfrm>
          <a:prstGeom prst="rightArrow">
            <a:avLst/>
          </a:prstGeom>
          <a:solidFill>
            <a:srgbClr val="48A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371599" y="1998203"/>
            <a:ext cx="314036" cy="120073"/>
          </a:xfrm>
          <a:prstGeom prst="rightArrow">
            <a:avLst/>
          </a:prstGeom>
          <a:solidFill>
            <a:srgbClr val="48A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371599" y="3103974"/>
            <a:ext cx="314036" cy="120073"/>
          </a:xfrm>
          <a:prstGeom prst="rightArrow">
            <a:avLst/>
          </a:prstGeom>
          <a:solidFill>
            <a:srgbClr val="48A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714" y="3949912"/>
            <a:ext cx="9307286" cy="29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8"/>
          <p:cNvSpPr>
            <a:spLocks noChangeArrowheads="1"/>
          </p:cNvSpPr>
          <p:nvPr/>
        </p:nvSpPr>
        <p:spPr bwMode="auto">
          <a:xfrm rot="5400000">
            <a:off x="7341034" y="5535878"/>
            <a:ext cx="1393825" cy="231775"/>
          </a:xfrm>
          <a:prstGeom prst="leftArrow">
            <a:avLst>
              <a:gd name="adj1" fmla="val 50000"/>
              <a:gd name="adj2" fmla="val 75032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94636" y="2062164"/>
            <a:ext cx="4204464" cy="2870127"/>
          </a:xfrm>
          <a:prstGeom prst="rect">
            <a:avLst/>
          </a:prstGeom>
          <a:solidFill>
            <a:srgbClr val="48AC8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buFont typeface="Monotype Sorts" pitchFamily="2" charset="2"/>
              <a:buNone/>
              <a:defRPr/>
            </a:pPr>
            <a:endParaRPr lang="fr-F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973469" y="2083510"/>
            <a:ext cx="4680545" cy="2865321"/>
          </a:xfrm>
          <a:prstGeom prst="rect">
            <a:avLst/>
          </a:prstGeom>
          <a:solidFill>
            <a:srgbClr val="83DDC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buFont typeface="Monotype Sorts" pitchFamily="2" charset="2"/>
              <a:buNone/>
              <a:defRPr/>
            </a:pPr>
            <a:endParaRPr lang="fr-FR"/>
          </a:p>
        </p:txBody>
      </p:sp>
      <p:sp>
        <p:nvSpPr>
          <p:cNvPr id="41993" name="Text Box 3"/>
          <p:cNvSpPr txBox="1">
            <a:spLocks noChangeArrowheads="1"/>
          </p:cNvSpPr>
          <p:nvPr/>
        </p:nvSpPr>
        <p:spPr bwMode="auto">
          <a:xfrm>
            <a:off x="487940" y="367663"/>
            <a:ext cx="11212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latin typeface="Marianne"/>
              </a:rPr>
              <a:t>Après la classe de Seconde GT: choisir son Bac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5400000">
            <a:off x="3110707" y="5501482"/>
            <a:ext cx="1400175" cy="249238"/>
          </a:xfrm>
          <a:prstGeom prst="leftArrow">
            <a:avLst>
              <a:gd name="adj1" fmla="val 50000"/>
              <a:gd name="adj2" fmla="val 74956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301215" y="2044264"/>
            <a:ext cx="2191306" cy="5238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7338" indent="-287338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ianne"/>
                <a:cs typeface="Arial" charset="0"/>
              </a:rPr>
              <a:t>1</a:t>
            </a:r>
            <a:r>
              <a:rPr lang="fr-FR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ianne"/>
                <a:cs typeface="Arial" charset="0"/>
              </a:rPr>
              <a:t>re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ianne"/>
                <a:cs typeface="Arial" charset="0"/>
              </a:rPr>
              <a:t> générale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477892" y="4119095"/>
            <a:ext cx="3719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7338" indent="-2873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SzPct val="120000"/>
              <a:buFont typeface="Wingdings 2" panose="05020102010507070707" pitchFamily="18" charset="2"/>
              <a:buChar char="?"/>
            </a:pPr>
            <a:r>
              <a:rPr lang="fr-FR" altLang="fr-FR" sz="1800" dirty="0">
                <a:solidFill>
                  <a:schemeClr val="bg1"/>
                </a:solidFill>
                <a:latin typeface="Marianne"/>
              </a:rPr>
              <a:t>pour envisager plutôt des études supérieures longues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482726" y="3279867"/>
            <a:ext cx="36703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7338" indent="-2873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SzPct val="120000"/>
              <a:buFont typeface="Wingdings 2" panose="05020102010507070707" pitchFamily="18" charset="2"/>
              <a:buChar char="?"/>
            </a:pPr>
            <a:r>
              <a:rPr lang="fr-FR" altLang="fr-FR" sz="1800" dirty="0">
                <a:solidFill>
                  <a:schemeClr val="bg1"/>
                </a:solidFill>
                <a:latin typeface="Marianne"/>
              </a:rPr>
              <a:t>pour approfondir les matières générales </a:t>
            </a:r>
            <a:r>
              <a:rPr lang="fr-FR" altLang="fr-FR" sz="2000" dirty="0"/>
              <a:t>	</a:t>
            </a:r>
            <a:r>
              <a:rPr lang="fr-FR" altLang="fr-FR" sz="2000" b="1" dirty="0"/>
              <a:t> 	   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973469" y="2062164"/>
            <a:ext cx="4681240" cy="11699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7338" indent="-287338" algn="ctr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ianne"/>
                <a:cs typeface="Arial" charset="0"/>
              </a:rPr>
              <a:t>1</a:t>
            </a:r>
            <a:r>
              <a:rPr lang="fr-FR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ianne"/>
                <a:cs typeface="Arial" charset="0"/>
              </a:rPr>
              <a:t>re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ianne"/>
                <a:cs typeface="Arial" charset="0"/>
              </a:rPr>
              <a:t> technologique</a:t>
            </a:r>
          </a:p>
          <a:p>
            <a:pPr marL="287338" indent="-287338" algn="ctr">
              <a:defRPr/>
            </a:pPr>
            <a:r>
              <a:rPr lang="fr-FR" b="1" dirty="0">
                <a:solidFill>
                  <a:schemeClr val="bg1"/>
                </a:solidFill>
                <a:latin typeface="Marianne"/>
              </a:rPr>
              <a:t>  STMG, STI2D,</a:t>
            </a:r>
            <a:r>
              <a:rPr lang="fr-FR" sz="2400" b="1" dirty="0">
                <a:solidFill>
                  <a:schemeClr val="bg1"/>
                </a:solidFill>
                <a:latin typeface="Marianne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Marianne"/>
              </a:rPr>
              <a:t>ST2S, STL, STHR,            STD2A, STAV, S2TMD</a:t>
            </a:r>
            <a:endParaRPr lang="fr-FR" b="1" dirty="0">
              <a:solidFill>
                <a:srgbClr val="A6A6A6"/>
              </a:solidFill>
              <a:latin typeface="Marianne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094413" y="3279867"/>
            <a:ext cx="460851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7338" indent="-2873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SzPct val="120000"/>
              <a:buFont typeface="Wingdings 2" panose="05020102010507070707" pitchFamily="18" charset="2"/>
              <a:buChar char="?"/>
            </a:pPr>
            <a:r>
              <a:rPr lang="fr-FR" altLang="fr-FR" sz="1800" dirty="0">
                <a:solidFill>
                  <a:schemeClr val="bg1"/>
                </a:solidFill>
                <a:latin typeface="Marianne"/>
              </a:rPr>
              <a:t>pour découvrir un domaine d’activité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094413" y="3803640"/>
            <a:ext cx="4467225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7338" indent="-2873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SzPct val="120000"/>
              <a:buFont typeface="Wingdings 2" panose="05020102010507070707" pitchFamily="18" charset="2"/>
              <a:buChar char="?"/>
            </a:pPr>
            <a:r>
              <a:rPr lang="fr-FR" altLang="fr-FR" sz="1800" dirty="0">
                <a:solidFill>
                  <a:schemeClr val="bg1"/>
                </a:solidFill>
                <a:latin typeface="Marianne"/>
              </a:rPr>
              <a:t>pour envisager préférablement des études supérieures courtes avec une ouverture sur des poursuites d’études longues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59200" y="6219826"/>
            <a:ext cx="323273" cy="45719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689725" y="6211888"/>
            <a:ext cx="1385888" cy="107950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59" name="Rectangle 17"/>
          <p:cNvSpPr>
            <a:spLocks noChangeArrowheads="1"/>
          </p:cNvSpPr>
          <p:nvPr/>
        </p:nvSpPr>
        <p:spPr bwMode="auto">
          <a:xfrm>
            <a:off x="3337648" y="6119702"/>
            <a:ext cx="5126182" cy="523220"/>
          </a:xfrm>
          <a:prstGeom prst="rect">
            <a:avLst/>
          </a:prstGeom>
          <a:solidFill>
            <a:srgbClr val="BDCF9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fr-F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/>
              </a:rPr>
              <a:t>2</a:t>
            </a:r>
            <a:r>
              <a:rPr lang="en-GB" altLang="fr-FR" sz="280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/>
              </a:rPr>
              <a:t>de</a:t>
            </a:r>
            <a:r>
              <a:rPr lang="en-GB" altLang="fr-F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/>
              </a:rPr>
              <a:t> </a:t>
            </a:r>
            <a:r>
              <a:rPr lang="en-GB" altLang="fr-FR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/>
              </a:rPr>
              <a:t>Générale</a:t>
            </a:r>
            <a:r>
              <a:rPr lang="en-GB" altLang="fr-F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/>
              </a:rPr>
              <a:t> et </a:t>
            </a:r>
            <a:r>
              <a:rPr lang="en-GB" altLang="fr-FR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/>
              </a:rPr>
              <a:t>Technologique</a:t>
            </a:r>
            <a:endParaRPr lang="en-GB" altLang="fr-FR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7017" y="1523636"/>
            <a:ext cx="5307444" cy="369332"/>
          </a:xfrm>
          <a:prstGeom prst="rect">
            <a:avLst/>
          </a:prstGeom>
          <a:solidFill>
            <a:srgbClr val="BDCF9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kern="0" cap="all" dirty="0">
                <a:solidFill>
                  <a:schemeClr val="accent6">
                    <a:lumMod val="50000"/>
                  </a:schemeClr>
                </a:solidFill>
                <a:latin typeface="Marianne"/>
              </a:rPr>
              <a:t>Depuis la Réforme Baccalauréat</a:t>
            </a:r>
            <a:r>
              <a:rPr lang="fr-FR" b="1" kern="0" dirty="0">
                <a:solidFill>
                  <a:schemeClr val="accent6">
                    <a:lumMod val="50000"/>
                  </a:schemeClr>
                </a:solidFill>
                <a:latin typeface="Marianne"/>
              </a:rPr>
              <a:t> 2021</a:t>
            </a:r>
            <a:endParaRPr lang="fr-FR" kern="0" dirty="0">
              <a:solidFill>
                <a:schemeClr val="accent6">
                  <a:lumMod val="50000"/>
                </a:schemeClr>
              </a:solidFill>
              <a:latin typeface="Mariann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42282" y="2648808"/>
            <a:ext cx="3151187" cy="369888"/>
          </a:xfrm>
          <a:prstGeom prst="rect">
            <a:avLst/>
          </a:prstGeom>
          <a:solidFill>
            <a:srgbClr val="BDCF9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kern="0" dirty="0">
                <a:solidFill>
                  <a:schemeClr val="accent6">
                    <a:lumMod val="50000"/>
                  </a:schemeClr>
                </a:solidFill>
                <a:latin typeface="Matrianne"/>
              </a:rPr>
              <a:t>Disparition des séries</a:t>
            </a:r>
            <a:endParaRPr lang="fr-FR" sz="1100" kern="0" dirty="0">
              <a:solidFill>
                <a:schemeClr val="accent6">
                  <a:lumMod val="50000"/>
                </a:schemeClr>
              </a:solidFill>
              <a:latin typeface="Matrianne"/>
            </a:endParaRPr>
          </a:p>
        </p:txBody>
      </p:sp>
    </p:spTree>
    <p:extLst>
      <p:ext uri="{BB962C8B-B14F-4D97-AF65-F5344CB8AC3E}">
        <p14:creationId xmlns:p14="http://schemas.microsoft.com/office/powerpoint/2010/main" val="331366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31531" y="6400252"/>
            <a:ext cx="379240" cy="80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20914787">
            <a:off x="366280" y="2082123"/>
            <a:ext cx="298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Merci   de  votre    attention!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13375"/>
              </p:ext>
            </p:extLst>
          </p:nvPr>
        </p:nvGraphicFramePr>
        <p:xfrm>
          <a:off x="636318" y="4347337"/>
          <a:ext cx="10798629" cy="2230444"/>
        </p:xfrm>
        <a:graphic>
          <a:graphicData uri="http://schemas.openxmlformats.org/drawingml/2006/table">
            <a:tbl>
              <a:tblPr firstRow="1" firstCol="1" bandRow="1"/>
              <a:tblGrid>
                <a:gridCol w="3728706">
                  <a:extLst>
                    <a:ext uri="{9D8B030D-6E8A-4147-A177-3AD203B41FA5}">
                      <a16:colId xmlns:a16="http://schemas.microsoft.com/office/drawing/2014/main" val="93222543"/>
                    </a:ext>
                  </a:extLst>
                </a:gridCol>
                <a:gridCol w="3526287">
                  <a:extLst>
                    <a:ext uri="{9D8B030D-6E8A-4147-A177-3AD203B41FA5}">
                      <a16:colId xmlns:a16="http://schemas.microsoft.com/office/drawing/2014/main" val="2868153376"/>
                    </a:ext>
                  </a:extLst>
                </a:gridCol>
                <a:gridCol w="3543636">
                  <a:extLst>
                    <a:ext uri="{9D8B030D-6E8A-4147-A177-3AD203B41FA5}">
                      <a16:colId xmlns:a16="http://schemas.microsoft.com/office/drawing/2014/main" val="2157967163"/>
                    </a:ext>
                  </a:extLst>
                </a:gridCol>
              </a:tblGrid>
              <a:tr h="1243793">
                <a:tc>
                  <a:txBody>
                    <a:bodyPr/>
                    <a:lstStyle/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AMBÉRIEU-EN-BUGEY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Rue Marcel Paul 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01505 Ambérieu-en-Bugey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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04 74 38 33 46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rgbClr val="484D7A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DDCA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BELLEY</a:t>
                      </a: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Îlot Grammont </a:t>
                      </a: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01300 Belley</a:t>
                      </a: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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04 79 81 08 65</a:t>
                      </a: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Marianne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DDCA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BOURG-EN-BRESSE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 rue Général Delestraint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01000 Bourg-en-Bresse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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04 74 21 34 08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D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257"/>
                  </a:ext>
                </a:extLst>
              </a:tr>
              <a:tr h="986651">
                <a:tc>
                  <a:txBody>
                    <a:bodyPr/>
                    <a:lstStyle/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OYONNAX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 rue Victor Hugo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01100 Oyonnax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</a:t>
                      </a:r>
                      <a:r>
                        <a:rPr lang="fr-FR" sz="1400" b="1" dirty="0">
                          <a:solidFill>
                            <a:srgbClr val="484D7A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04 74 77 94 22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DDCA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Marianne" panose="0200000000000000000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DDCA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TRÉVOUX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627 route de Jassans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01600 Trévoux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9812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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Marianne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04 74 08 97 59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D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316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372981" y="3706840"/>
            <a:ext cx="3325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Tw Cen MT" panose="020B06020201040206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Les CIO de l’Ain</a:t>
            </a:r>
            <a:endParaRPr lang="fr-FR" sz="2800" b="1" dirty="0">
              <a:latin typeface="Tw Cen MT" panose="020B06020201040206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1207182">
            <a:off x="8894492" y="2287348"/>
            <a:ext cx="29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 bientôt dans nos CIO!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099D-D653-BFFB-62FC-FC4E8848B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8" y="208204"/>
            <a:ext cx="3473792" cy="12846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062" y="1551469"/>
            <a:ext cx="4719782" cy="2021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7464" y="5572613"/>
            <a:ext cx="4272979" cy="109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8120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400" b="1" dirty="0">
                <a:latin typeface="Marianne"/>
                <a:ea typeface="Arial" panose="020B0604020202020204" pitchFamily="34" charset="0"/>
                <a:cs typeface="Times New Roman" panose="02020603050405020304" pitchFamily="18" charset="0"/>
              </a:rPr>
              <a:t>VALSERHONE-PAYS DE GEX</a:t>
            </a:r>
          </a:p>
          <a:p>
            <a:pPr marR="198120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400" b="1" dirty="0">
                <a:latin typeface="Marianne"/>
                <a:ea typeface="Arial" panose="020B0604020202020204" pitchFamily="34" charset="0"/>
                <a:cs typeface="Times New Roman" panose="02020603050405020304" pitchFamily="18" charset="0"/>
              </a:rPr>
              <a:t>12 rue </a:t>
            </a:r>
            <a:r>
              <a:rPr lang="fr-FR" sz="1400" b="1" dirty="0" err="1">
                <a:latin typeface="Marianne"/>
                <a:ea typeface="Arial" panose="020B0604020202020204" pitchFamily="34" charset="0"/>
                <a:cs typeface="Times New Roman" panose="02020603050405020304" pitchFamily="18" charset="0"/>
              </a:rPr>
              <a:t>Joliot</a:t>
            </a:r>
            <a:r>
              <a:rPr lang="fr-FR" sz="1400" b="1" dirty="0">
                <a:latin typeface="Marianne"/>
                <a:ea typeface="Arial" panose="020B0604020202020204" pitchFamily="34" charset="0"/>
                <a:cs typeface="Times New Roman" panose="02020603050405020304" pitchFamily="18" charset="0"/>
              </a:rPr>
              <a:t> Curie </a:t>
            </a:r>
          </a:p>
          <a:p>
            <a:pPr marR="198120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400" b="1" dirty="0">
                <a:latin typeface="Marianne"/>
                <a:ea typeface="Arial" panose="020B0604020202020204" pitchFamily="34" charset="0"/>
                <a:cs typeface="Times New Roman" panose="02020603050405020304" pitchFamily="18" charset="0"/>
              </a:rPr>
              <a:t>01200 </a:t>
            </a:r>
            <a:r>
              <a:rPr lang="fr-FR" sz="1400" b="1" dirty="0" err="1">
                <a:latin typeface="Marianne"/>
                <a:ea typeface="Arial" panose="020B0604020202020204" pitchFamily="34" charset="0"/>
                <a:cs typeface="Times New Roman" panose="02020603050405020304" pitchFamily="18" charset="0"/>
              </a:rPr>
              <a:t>Valserhone</a:t>
            </a:r>
            <a:endParaRPr lang="fr-FR" sz="1400" b="1" dirty="0">
              <a:latin typeface="Marianne" panose="0200000000000000000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98120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400" b="1" dirty="0">
                <a:latin typeface="Marianne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</a:t>
            </a:r>
            <a:r>
              <a:rPr lang="fr-FR" sz="1400" b="1" dirty="0">
                <a:latin typeface="Marianne"/>
                <a:ea typeface="Arial" panose="020B0604020202020204" pitchFamily="34" charset="0"/>
                <a:cs typeface="Times New Roman" panose="02020603050405020304" pitchFamily="18" charset="0"/>
              </a:rPr>
              <a:t> 04 50 56 06 13</a:t>
            </a:r>
            <a:endParaRPr lang="fr-FR" sz="14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4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2173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Marianne"/>
              </a:rPr>
              <a:t>Des modalités d’apprentissage différentes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34879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atin typeface="Marianne" panose="02000000000000000000"/>
              </a:rPr>
              <a:t>En 1</a:t>
            </a:r>
            <a:r>
              <a:rPr lang="fr-FR" sz="2000" baseline="30000" dirty="0">
                <a:latin typeface="Marianne" panose="02000000000000000000"/>
              </a:rPr>
              <a:t>ère</a:t>
            </a:r>
            <a:r>
              <a:rPr lang="fr-FR" sz="2000" dirty="0">
                <a:latin typeface="Marianne" panose="02000000000000000000"/>
              </a:rPr>
              <a:t> et Terminale Générale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886488"/>
          </a:xfrm>
          <a:solidFill>
            <a:srgbClr val="48AC84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rgbClr val="53548A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2000" dirty="0">
              <a:solidFill>
                <a:schemeClr val="bg1"/>
              </a:solidFill>
              <a:latin typeface="Marianne"/>
              <a:ea typeface="Microsoft YaHei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ct val="70000"/>
              <a:defRPr/>
            </a:pPr>
            <a:r>
              <a:rPr lang="fr-FR" sz="2000" dirty="0">
                <a:solidFill>
                  <a:prstClr val="white"/>
                </a:solidFill>
                <a:latin typeface="Marianne"/>
                <a:ea typeface="Microsoft YaHei" charset="-122"/>
                <a:cs typeface="Times New Roman" panose="02020603050405020304" pitchFamily="18" charset="0"/>
              </a:rPr>
              <a:t>Enseignement théorique, culture générale</a:t>
            </a:r>
          </a:p>
          <a:p>
            <a:pPr lvl="0">
              <a:lnSpc>
                <a:spcPct val="150000"/>
              </a:lnSpc>
              <a:buSzPct val="70000"/>
              <a:defRPr/>
            </a:pPr>
            <a:endParaRPr lang="fr-FR" sz="2000" dirty="0">
              <a:solidFill>
                <a:schemeClr val="bg1"/>
              </a:solidFill>
              <a:latin typeface="Marianne"/>
              <a:ea typeface="Microsoft YaHei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70000"/>
              <a:defRPr/>
            </a:pPr>
            <a:r>
              <a:rPr lang="fr-FR" sz="2000" dirty="0">
                <a:solidFill>
                  <a:schemeClr val="bg1"/>
                </a:solidFill>
                <a:latin typeface="Marianne"/>
                <a:ea typeface="Microsoft YaHei" charset="-122"/>
                <a:cs typeface="Times New Roman" panose="02020603050405020304" pitchFamily="18" charset="0"/>
              </a:rPr>
              <a:t>Travail sur l’expression écrite</a:t>
            </a:r>
          </a:p>
          <a:p>
            <a:pPr>
              <a:lnSpc>
                <a:spcPct val="150000"/>
              </a:lnSpc>
              <a:buSzPct val="70000"/>
              <a:defRPr/>
            </a:pPr>
            <a:endParaRPr lang="fr-FR" sz="2000" dirty="0">
              <a:solidFill>
                <a:schemeClr val="bg1"/>
              </a:solidFill>
              <a:latin typeface="Marianne"/>
              <a:ea typeface="Microsoft YaHei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70000"/>
              <a:defRPr/>
            </a:pPr>
            <a:r>
              <a:rPr lang="fr-FR" sz="2000" dirty="0">
                <a:solidFill>
                  <a:schemeClr val="bg1"/>
                </a:solidFill>
                <a:latin typeface="Marianne"/>
                <a:ea typeface="Microsoft YaHei" charset="-122"/>
                <a:cs typeface="Times New Roman" panose="02020603050405020304" pitchFamily="18" charset="0"/>
              </a:rPr>
              <a:t>Travail personnel </a:t>
            </a:r>
            <a:r>
              <a:rPr lang="fr-FR" sz="2000" dirty="0">
                <a:solidFill>
                  <a:schemeClr val="bg1"/>
                </a:solidFill>
                <a:latin typeface="Marianne"/>
              </a:rPr>
              <a:t>important</a:t>
            </a:r>
          </a:p>
          <a:p>
            <a:pPr marL="0" lvl="0" indent="0">
              <a:lnSpc>
                <a:spcPct val="150000"/>
              </a:lnSpc>
              <a:buSzPct val="70000"/>
              <a:buNone/>
              <a:defRPr/>
            </a:pPr>
            <a:endParaRPr lang="fr-FR" altLang="fr-FR" sz="2000" dirty="0">
              <a:solidFill>
                <a:prstClr val="white"/>
              </a:solidFill>
              <a:latin typeface="Marianne" panose="0200000000000000000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07197" y="134879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atin typeface="Marianne" panose="02000000000000000000"/>
              </a:rPr>
              <a:t>En 1</a:t>
            </a:r>
            <a:r>
              <a:rPr lang="fr-FR" sz="2000" baseline="30000" dirty="0">
                <a:latin typeface="Marianne" panose="02000000000000000000"/>
              </a:rPr>
              <a:t>ère</a:t>
            </a:r>
            <a:r>
              <a:rPr lang="fr-FR" sz="2000" dirty="0">
                <a:latin typeface="Marianne" panose="02000000000000000000"/>
              </a:rPr>
              <a:t> et Terminale Technologique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36309" cy="3886488"/>
          </a:xfrm>
          <a:solidFill>
            <a:srgbClr val="83DD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fr-FR" altLang="fr-FR" sz="2000" dirty="0">
                <a:solidFill>
                  <a:schemeClr val="bg1"/>
                </a:solidFill>
                <a:latin typeface="Marianne" panose="02000000000000000000"/>
              </a:rPr>
              <a:t>Enseignement appliqué à un domaine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fr-FR" altLang="fr-FR" sz="2000" dirty="0">
                <a:solidFill>
                  <a:schemeClr val="bg1"/>
                </a:solidFill>
                <a:latin typeface="Marianne" panose="02000000000000000000"/>
              </a:rPr>
              <a:t>Observation, expérimentation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fr-FR" altLang="fr-FR" sz="2000" dirty="0">
                <a:solidFill>
                  <a:schemeClr val="bg1"/>
                </a:solidFill>
                <a:latin typeface="Marianne" panose="02000000000000000000"/>
              </a:rPr>
              <a:t>Travail en groupe et en autonomie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fr-FR" altLang="fr-FR" sz="2000" dirty="0">
                <a:solidFill>
                  <a:schemeClr val="bg1"/>
                </a:solidFill>
                <a:latin typeface="Marianne" panose="02000000000000000000"/>
              </a:rPr>
              <a:t>Travaux Pratiques (TP) en laboratoire, en salle informatique, de technologie,...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fr-FR" altLang="fr-FR" sz="2300" dirty="0">
                <a:solidFill>
                  <a:schemeClr val="bg1"/>
                </a:solidFill>
              </a:rPr>
              <a:t>Attention: LV1 et LV2 obligatoires !!!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1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2411" y="138583"/>
            <a:ext cx="1123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Marianne"/>
                <a:ea typeface="+mj-ea"/>
                <a:cs typeface="+mj-cs"/>
              </a:rPr>
              <a:t>Bac général / Bac technologique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30399"/>
              </p:ext>
            </p:extLst>
          </p:nvPr>
        </p:nvGraphicFramePr>
        <p:xfrm>
          <a:off x="367283" y="1580153"/>
          <a:ext cx="4724482" cy="47836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2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24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ianne"/>
                        </a:rPr>
                        <a:t>Arts</a:t>
                      </a:r>
                    </a:p>
                  </a:txBody>
                  <a:tcPr marL="91459" marR="91459" marT="45718" marB="45718"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ianne"/>
                        </a:rPr>
                        <a:t>Biologie,</a:t>
                      </a:r>
                      <a:r>
                        <a:rPr lang="fr-FR" sz="1400" baseline="0" dirty="0">
                          <a:latin typeface="Marianne"/>
                        </a:rPr>
                        <a:t> écologie  (uniquement en Lycées agricoles)</a:t>
                      </a:r>
                      <a:endParaRPr lang="fr-FR" sz="1400" dirty="0">
                        <a:latin typeface="Marianne"/>
                      </a:endParaRPr>
                    </a:p>
                  </a:txBody>
                  <a:tcPr marL="91459" marR="91459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9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Histoire,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Marianne"/>
                        </a:rPr>
                        <a:t> géographie, géopolitique et sciences politiques</a:t>
                      </a:r>
                      <a:endParaRPr lang="fr-FR" sz="1400" dirty="0">
                        <a:solidFill>
                          <a:schemeClr val="tx1"/>
                        </a:solidFill>
                        <a:latin typeface="Marianne"/>
                      </a:endParaRPr>
                    </a:p>
                  </a:txBody>
                  <a:tcPr marL="91459" marR="91459" marT="45718" marB="45718"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Humanités,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Marianne"/>
                        </a:rPr>
                        <a:t> littérature et philosophie</a:t>
                      </a:r>
                      <a:endParaRPr lang="fr-FR" sz="1400" dirty="0">
                        <a:solidFill>
                          <a:schemeClr val="tx1"/>
                        </a:solidFill>
                        <a:latin typeface="Marianne"/>
                      </a:endParaRPr>
                    </a:p>
                  </a:txBody>
                  <a:tcPr marL="91459" marR="91459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Langues,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Marianne"/>
                        </a:rPr>
                        <a:t> littératures et cultures étrangères</a:t>
                      </a:r>
                      <a:endParaRPr lang="fr-FR" sz="1400" dirty="0">
                        <a:solidFill>
                          <a:schemeClr val="tx1"/>
                        </a:solidFill>
                        <a:latin typeface="Marianne"/>
                      </a:endParaRPr>
                    </a:p>
                  </a:txBody>
                  <a:tcPr marL="91459" marR="91459" marT="45718" marB="45718"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Littérature,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Marianne"/>
                        </a:rPr>
                        <a:t> langues et cultures de l’Antiquité</a:t>
                      </a:r>
                      <a:endParaRPr lang="fr-FR" sz="1400" dirty="0">
                        <a:solidFill>
                          <a:schemeClr val="tx1"/>
                        </a:solidFill>
                        <a:latin typeface="Marianne"/>
                      </a:endParaRPr>
                    </a:p>
                  </a:txBody>
                  <a:tcPr marL="91459" marR="91459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Mathématiques</a:t>
                      </a:r>
                    </a:p>
                  </a:txBody>
                  <a:tcPr marL="91459" marR="91459" marT="45718" marB="45718"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Numérique et sciences informatiques</a:t>
                      </a:r>
                    </a:p>
                  </a:txBody>
                  <a:tcPr marL="91459" marR="91459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Physique -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Marianne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chimie</a:t>
                      </a:r>
                    </a:p>
                  </a:txBody>
                  <a:tcPr marL="91459" marR="91459" marT="45718" marB="45718"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Sciences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Marianne"/>
                        </a:rPr>
                        <a:t> de la vie et de la terre</a:t>
                      </a:r>
                      <a:endParaRPr lang="fr-FR" sz="1400" dirty="0">
                        <a:solidFill>
                          <a:schemeClr val="tx1"/>
                        </a:solidFill>
                        <a:latin typeface="Marianne"/>
                      </a:endParaRPr>
                    </a:p>
                  </a:txBody>
                  <a:tcPr marL="91459" marR="91459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Sciences de l’ingénieur</a:t>
                      </a:r>
                    </a:p>
                  </a:txBody>
                  <a:tcPr marL="91459" marR="91459" marT="45718" marB="45718"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Sciences économiques et sociales</a:t>
                      </a:r>
                    </a:p>
                  </a:txBody>
                  <a:tcPr marL="91459" marR="91459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ianne"/>
                        </a:rPr>
                        <a:t>Education physique,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Marianne"/>
                        </a:rPr>
                        <a:t> pratiques et culture sportives</a:t>
                      </a:r>
                      <a:endParaRPr lang="fr-FR" sz="1400" dirty="0">
                        <a:solidFill>
                          <a:schemeClr val="tx1"/>
                        </a:solidFill>
                        <a:latin typeface="Marianne"/>
                      </a:endParaRPr>
                    </a:p>
                  </a:txBody>
                  <a:tcPr marL="91459" marR="91459" marT="45718" marB="45718"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29126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635290" y="1580153"/>
            <a:ext cx="6348370" cy="4739759"/>
          </a:xfrm>
          <a:prstGeom prst="rect">
            <a:avLst/>
          </a:prstGeom>
          <a:solidFill>
            <a:srgbClr val="83DD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b="1" i="0" dirty="0">
                <a:solidFill>
                  <a:schemeClr val="tx1"/>
                </a:solidFill>
              </a:rPr>
              <a:t>Il existe 8 séries de baccalauréat technologique : </a:t>
            </a:r>
          </a:p>
          <a:p>
            <a:pPr algn="ctr" eaLnBrk="1" hangingPunct="1">
              <a:defRPr/>
            </a:pPr>
            <a:endParaRPr lang="fr-FR" b="1" i="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1400" i="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STMG : Sciences et Technologies du Management et de la Gestion</a:t>
            </a:r>
          </a:p>
          <a:p>
            <a:pPr eaLnBrk="1" hangingPunct="1"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STI2D : Sciences et Technologies Industrielles et Développement Durable </a:t>
            </a:r>
            <a:endParaRPr lang="fr-FR" sz="1400" dirty="0">
              <a:solidFill>
                <a:schemeClr val="tx1"/>
              </a:solidFill>
              <a:latin typeface="Marianne"/>
            </a:endParaRPr>
          </a:p>
          <a:p>
            <a:pPr eaLnBrk="1" hangingPunct="1">
              <a:defRPr/>
            </a:pPr>
            <a:endParaRPr lang="fr-FR" sz="1400" i="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ST2S : Sciences et Technologies de la Santé et du Social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1400" i="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STL : Sciences et Technologies de Laboratoire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1400" i="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STD2A : Sciences et Technologies du Design et des Arts Appliqués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STHR : Sciences et Technologies de l’hôtellerie et de la restauration </a:t>
            </a:r>
            <a:endParaRPr lang="fr-FR" sz="140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1400" i="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S2TMD : Sciences et Techniques du Théâtre, de la musique et de la danse </a:t>
            </a:r>
            <a:endParaRPr lang="fr-FR" sz="140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1400" i="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400" i="0" dirty="0">
                <a:solidFill>
                  <a:schemeClr val="tx1"/>
                </a:solidFill>
                <a:latin typeface="Marianne"/>
              </a:rPr>
              <a:t>STAV : Sciences et Technologies de l ’Agronomie et du Vivant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1400" i="0" dirty="0">
              <a:solidFill>
                <a:schemeClr val="tx1"/>
              </a:solidFill>
              <a:latin typeface="Marianne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1400" i="0" dirty="0">
              <a:solidFill>
                <a:schemeClr val="tx1"/>
              </a:solidFill>
              <a:latin typeface="Marianne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4893" y="1045994"/>
            <a:ext cx="385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/>
              </a:rPr>
              <a:t>Bac général : choisir ses spécialités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71228" y="1045994"/>
            <a:ext cx="457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arianne"/>
              </a:rPr>
              <a:t>Bac technologique : choisir sa série</a:t>
            </a:r>
          </a:p>
        </p:txBody>
      </p:sp>
    </p:spTree>
    <p:extLst>
      <p:ext uri="{BB962C8B-B14F-4D97-AF65-F5344CB8AC3E}">
        <p14:creationId xmlns:p14="http://schemas.microsoft.com/office/powerpoint/2010/main" val="158485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1585"/>
              </p:ext>
            </p:extLst>
          </p:nvPr>
        </p:nvGraphicFramePr>
        <p:xfrm>
          <a:off x="823466" y="1105840"/>
          <a:ext cx="5026891" cy="428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Enseignements communs Bac général</a:t>
                      </a:r>
                    </a:p>
                  </a:txBody>
                  <a:tcPr>
                    <a:solidFill>
                      <a:srgbClr val="48AC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1</a:t>
                      </a:r>
                      <a:r>
                        <a:rPr lang="fr-FR" sz="1600" baseline="30000" dirty="0">
                          <a:latin typeface="Marianne"/>
                        </a:rPr>
                        <a:t>ère</a:t>
                      </a:r>
                      <a:r>
                        <a:rPr lang="fr-FR" sz="1600" dirty="0">
                          <a:latin typeface="Marianne"/>
                        </a:rPr>
                        <a:t> </a:t>
                      </a:r>
                    </a:p>
                  </a:txBody>
                  <a:tcPr>
                    <a:solidFill>
                      <a:srgbClr val="48AC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T</a:t>
                      </a:r>
                      <a:r>
                        <a:rPr lang="fr-FR" sz="1600" baseline="30000" dirty="0">
                          <a:latin typeface="Marianne"/>
                        </a:rPr>
                        <a:t>ale</a:t>
                      </a:r>
                      <a:r>
                        <a:rPr lang="fr-FR" sz="1600" dirty="0">
                          <a:latin typeface="Marianne"/>
                        </a:rPr>
                        <a:t> </a:t>
                      </a:r>
                    </a:p>
                  </a:txBody>
                  <a:tcPr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Français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4 h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-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Philosophie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4 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Histoire géographie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3 h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3 h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Langues vivantes A et B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4 h 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4 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Enseignement scientifique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2</a:t>
                      </a:r>
                      <a:r>
                        <a:rPr lang="fr-FR" sz="1600" baseline="0" dirty="0">
                          <a:latin typeface="Marianne"/>
                        </a:rPr>
                        <a:t> h</a:t>
                      </a:r>
                      <a:endParaRPr lang="fr-FR" sz="1600" dirty="0">
                        <a:latin typeface="Marianne"/>
                      </a:endParaRPr>
                    </a:p>
                  </a:txBody>
                  <a:tcPr>
                    <a:solidFill>
                      <a:srgbClr val="7CE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2 h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Education physique et sportive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2 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2 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Enseignement moral et civique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0</a:t>
                      </a:r>
                      <a:r>
                        <a:rPr lang="fr-FR" sz="1600" baseline="0" dirty="0">
                          <a:latin typeface="Marianne"/>
                        </a:rPr>
                        <a:t> h 30</a:t>
                      </a:r>
                      <a:endParaRPr lang="fr-FR" sz="1600" dirty="0">
                        <a:latin typeface="Marianne"/>
                      </a:endParaRPr>
                    </a:p>
                  </a:txBody>
                  <a:tcPr>
                    <a:solidFill>
                      <a:srgbClr val="7CE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0 h 30</a:t>
                      </a:r>
                    </a:p>
                  </a:txBody>
                  <a:tcPr>
                    <a:solidFill>
                      <a:srgbClr val="7CE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Marianne"/>
                        </a:rPr>
                        <a:t>Total</a:t>
                      </a:r>
                    </a:p>
                  </a:txBody>
                  <a:tcPr>
                    <a:solidFill>
                      <a:srgbClr val="48AC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Marianne"/>
                        </a:rPr>
                        <a:t>16 h</a:t>
                      </a:r>
                    </a:p>
                  </a:txBody>
                  <a:tcPr>
                    <a:solidFill>
                      <a:srgbClr val="48AC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Marianne"/>
                        </a:rPr>
                        <a:t>15 h 30</a:t>
                      </a:r>
                    </a:p>
                  </a:txBody>
                  <a:tcPr>
                    <a:solidFill>
                      <a:srgbClr val="48A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Accompagnement</a:t>
                      </a:r>
                      <a:r>
                        <a:rPr lang="fr-FR" sz="1600" baseline="0" dirty="0">
                          <a:latin typeface="Marianne"/>
                        </a:rPr>
                        <a:t> personnalisé</a:t>
                      </a:r>
                      <a:endParaRPr lang="fr-FR" sz="1600" dirty="0">
                        <a:latin typeface="Marianne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Marianne"/>
                        </a:rPr>
                        <a:t>Accompagnement au choix de l’orientation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07927"/>
              </p:ext>
            </p:extLst>
          </p:nvPr>
        </p:nvGraphicFramePr>
        <p:xfrm>
          <a:off x="6479003" y="1097881"/>
          <a:ext cx="4962237" cy="42954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7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63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Enseignements communs Bacs</a:t>
                      </a:r>
                      <a:r>
                        <a:rPr lang="fr-FR" sz="1600" baseline="0" dirty="0">
                          <a:latin typeface="Marianne"/>
                        </a:rPr>
                        <a:t> technologiques (</a:t>
                      </a:r>
                      <a:r>
                        <a:rPr lang="fr-FR" sz="1200" baseline="0" dirty="0">
                          <a:latin typeface="Marianne"/>
                        </a:rPr>
                        <a:t>sauf S2TMD et STAV)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marL="91434" marR="9143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 1</a:t>
                      </a:r>
                      <a:r>
                        <a:rPr lang="fr-FR" sz="1600" baseline="30000" dirty="0">
                          <a:latin typeface="Marianne"/>
                        </a:rPr>
                        <a:t>re</a:t>
                      </a:r>
                      <a:r>
                        <a:rPr lang="fr-FR" sz="1600" dirty="0">
                          <a:latin typeface="Marianne"/>
                        </a:rPr>
                        <a:t> </a:t>
                      </a:r>
                    </a:p>
                  </a:txBody>
                  <a:tcPr marL="91434" marR="9143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T</a:t>
                      </a:r>
                      <a:r>
                        <a:rPr lang="fr-FR" sz="1600" baseline="30000" dirty="0">
                          <a:latin typeface="Marianne"/>
                        </a:rPr>
                        <a:t>ale</a:t>
                      </a:r>
                      <a:r>
                        <a:rPr lang="fr-FR" sz="1600" dirty="0">
                          <a:latin typeface="Marianne"/>
                        </a:rPr>
                        <a:t> </a:t>
                      </a:r>
                    </a:p>
                  </a:txBody>
                  <a:tcPr marL="91434" marR="91434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74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Français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3 h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-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74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Philosophie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-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2 h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74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Histoire géographie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1</a:t>
                      </a:r>
                      <a:r>
                        <a:rPr lang="fr-FR" sz="1600" baseline="0" dirty="0">
                          <a:latin typeface="Marianne"/>
                        </a:rPr>
                        <a:t> </a:t>
                      </a:r>
                      <a:r>
                        <a:rPr lang="fr-FR" sz="1600" dirty="0">
                          <a:latin typeface="Marianne"/>
                        </a:rPr>
                        <a:t>h 30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1</a:t>
                      </a:r>
                      <a:r>
                        <a:rPr lang="fr-FR" sz="1600" baseline="0" dirty="0">
                          <a:latin typeface="Marianne"/>
                        </a:rPr>
                        <a:t> </a:t>
                      </a:r>
                      <a:r>
                        <a:rPr lang="fr-FR" sz="1600" dirty="0">
                          <a:latin typeface="Marianne"/>
                        </a:rPr>
                        <a:t>h 30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74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Langues vivantes A et B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4 h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4 h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74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Mathématiques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>
                          <a:latin typeface="Marianne"/>
                        </a:rPr>
                        <a:t>3 h</a:t>
                      </a:r>
                      <a:endParaRPr lang="fr-FR" sz="1600" dirty="0">
                        <a:latin typeface="Marianne"/>
                      </a:endParaRP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3 h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79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Education physique et sportive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2 h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2 h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74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ianne"/>
                        </a:rPr>
                        <a:t>Enseignement moral et civique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0</a:t>
                      </a:r>
                      <a:r>
                        <a:rPr lang="fr-FR" sz="1600" baseline="0" dirty="0">
                          <a:latin typeface="Marianne"/>
                        </a:rPr>
                        <a:t> h 30</a:t>
                      </a:r>
                      <a:endParaRPr lang="fr-FR" sz="1600" dirty="0">
                        <a:latin typeface="Marianne"/>
                      </a:endParaRP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/>
                        </a:rPr>
                        <a:t>0 h 30</a:t>
                      </a:r>
                    </a:p>
                  </a:txBody>
                  <a:tcPr marL="91434" marR="91434">
                    <a:solidFill>
                      <a:srgbClr val="81F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74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Marianne"/>
                        </a:rPr>
                        <a:t>Total</a:t>
                      </a:r>
                    </a:p>
                  </a:txBody>
                  <a:tcPr marL="91434" marR="9143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Marianne"/>
                        </a:rPr>
                        <a:t>14 h</a:t>
                      </a:r>
                    </a:p>
                  </a:txBody>
                  <a:tcPr marL="91434" marR="9143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Marianne"/>
                        </a:rPr>
                        <a:t>13 h</a:t>
                      </a:r>
                    </a:p>
                  </a:txBody>
                  <a:tcPr marL="91434" marR="91434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774">
                <a:tc gridSpan="3">
                  <a:txBody>
                    <a:bodyPr/>
                    <a:lstStyle/>
                    <a:p>
                      <a:pPr lvl="1" algn="ctr"/>
                      <a:r>
                        <a:rPr lang="fr-FR" sz="1600" dirty="0">
                          <a:latin typeface="Marianne"/>
                        </a:rPr>
                        <a:t>Accompagnement</a:t>
                      </a:r>
                      <a:r>
                        <a:rPr lang="fr-FR" sz="1600" baseline="0" dirty="0">
                          <a:latin typeface="Marianne"/>
                        </a:rPr>
                        <a:t> personnalisé</a:t>
                      </a:r>
                      <a:endParaRPr lang="fr-FR" sz="1600" dirty="0">
                        <a:latin typeface="Marianne"/>
                      </a:endParaRP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77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Accompagnement au choix de l’orientation</a:t>
                      </a:r>
                    </a:p>
                  </a:txBody>
                  <a:tcPr marL="91434" marR="91434">
                    <a:solidFill>
                      <a:srgbClr val="EBF7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92411" y="138583"/>
            <a:ext cx="1123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Marianne"/>
                <a:ea typeface="+mj-ea"/>
                <a:cs typeface="+mj-cs"/>
              </a:rPr>
              <a:t>Bac général / Bac technologique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823466" y="5506951"/>
            <a:ext cx="8259707" cy="1174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r>
              <a:rPr lang="fr-FR" altLang="fr-FR" sz="1600" dirty="0">
                <a:solidFill>
                  <a:schemeClr val="tx1"/>
                </a:solidFill>
                <a:latin typeface="Marianne"/>
              </a:rPr>
              <a:t>3 enseignements de spécialité en première</a:t>
            </a:r>
          </a:p>
          <a:p>
            <a:pPr marL="457200" lvl="1"/>
            <a:r>
              <a:rPr lang="fr-FR" altLang="fr-FR" sz="1600" dirty="0">
                <a:solidFill>
                  <a:schemeClr val="tx1"/>
                </a:solidFill>
                <a:latin typeface="Marianne"/>
              </a:rPr>
              <a:t>2 enseignements de spécialité en terminale</a:t>
            </a:r>
          </a:p>
          <a:p>
            <a:pPr marL="457200" lvl="1"/>
            <a:r>
              <a:rPr lang="fr-FR" altLang="fr-FR" sz="1600" dirty="0">
                <a:solidFill>
                  <a:schemeClr val="tx1"/>
                </a:solidFill>
                <a:latin typeface="Marianne"/>
              </a:rPr>
              <a:t>Les enseignements de spécialité sont déterminés par la série de bac technologique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94009" y="6011265"/>
            <a:ext cx="27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arianne"/>
              </a:rPr>
              <a:t>Et des options …</a:t>
            </a:r>
          </a:p>
        </p:txBody>
      </p:sp>
    </p:spTree>
    <p:extLst>
      <p:ext uri="{BB962C8B-B14F-4D97-AF65-F5344CB8AC3E}">
        <p14:creationId xmlns:p14="http://schemas.microsoft.com/office/powerpoint/2010/main" val="291071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5635" y="563418"/>
            <a:ext cx="2806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/>
              </a:rPr>
              <a:t>Bacs technologiques : les spécialités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965" y="268851"/>
            <a:ext cx="6849551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4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679" y="1300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Marianne"/>
              </a:rPr>
              <a:t>Orientation et affectation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4182" y="1967345"/>
            <a:ext cx="5273243" cy="2554545"/>
          </a:xfrm>
          <a:prstGeom prst="rect">
            <a:avLst/>
          </a:prstGeom>
          <a:solidFill>
            <a:srgbClr val="48AC8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chemeClr val="bg1"/>
                </a:solidFill>
                <a:latin typeface="Marianne"/>
              </a:rPr>
              <a:t>Des vœux d’orientation</a:t>
            </a:r>
            <a:r>
              <a:rPr lang="fr-FR" sz="2000" dirty="0">
                <a:solidFill>
                  <a:schemeClr val="bg1"/>
                </a:solidFill>
                <a:latin typeface="Marianne"/>
              </a:rPr>
              <a:t> provisoires au 2</a:t>
            </a:r>
            <a:r>
              <a:rPr lang="fr-FR" sz="2000" baseline="30000" dirty="0">
                <a:solidFill>
                  <a:schemeClr val="bg1"/>
                </a:solidFill>
                <a:latin typeface="Marianne"/>
              </a:rPr>
              <a:t>ème</a:t>
            </a:r>
            <a:r>
              <a:rPr lang="fr-FR" sz="2000" dirty="0">
                <a:solidFill>
                  <a:schemeClr val="bg1"/>
                </a:solidFill>
                <a:latin typeface="Marianne"/>
              </a:rPr>
              <a:t>  trimestre puis définitifs au 3</a:t>
            </a:r>
            <a:r>
              <a:rPr lang="fr-FR" sz="2000" baseline="30000" dirty="0">
                <a:solidFill>
                  <a:schemeClr val="bg1"/>
                </a:solidFill>
                <a:latin typeface="Marianne"/>
              </a:rPr>
              <a:t>ème</a:t>
            </a:r>
            <a:r>
              <a:rPr lang="fr-FR" sz="2000" dirty="0">
                <a:solidFill>
                  <a:schemeClr val="bg1"/>
                </a:solidFill>
                <a:latin typeface="Marianne"/>
              </a:rPr>
              <a:t> trimestre pour une entrée en :</a:t>
            </a:r>
          </a:p>
          <a:p>
            <a:endParaRPr lang="fr-FR" sz="2000" dirty="0">
              <a:solidFill>
                <a:schemeClr val="bg1"/>
              </a:solidFill>
              <a:latin typeface="Marian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Marianne"/>
              </a:rPr>
              <a:t>1</a:t>
            </a:r>
            <a:r>
              <a:rPr lang="fr-FR" sz="2000" baseline="30000" dirty="0">
                <a:solidFill>
                  <a:schemeClr val="bg1"/>
                </a:solidFill>
                <a:latin typeface="Marianne"/>
              </a:rPr>
              <a:t>ère</a:t>
            </a:r>
            <a:r>
              <a:rPr lang="fr-FR" sz="2000" dirty="0">
                <a:solidFill>
                  <a:schemeClr val="bg1"/>
                </a:solidFill>
                <a:latin typeface="Marianne"/>
              </a:rPr>
              <a:t> générale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Marian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Marianne"/>
              </a:rPr>
              <a:t>1</a:t>
            </a:r>
            <a:r>
              <a:rPr lang="fr-FR" sz="2000" baseline="30000" dirty="0">
                <a:solidFill>
                  <a:schemeClr val="bg1"/>
                </a:solidFill>
                <a:latin typeface="Marianne"/>
              </a:rPr>
              <a:t>ère</a:t>
            </a:r>
            <a:r>
              <a:rPr lang="fr-FR" sz="2000" dirty="0">
                <a:solidFill>
                  <a:schemeClr val="bg1"/>
                </a:solidFill>
                <a:latin typeface="Marianne"/>
              </a:rPr>
              <a:t> technologique</a:t>
            </a:r>
          </a:p>
          <a:p>
            <a:endParaRPr lang="fr-FR" sz="2000" dirty="0">
              <a:solidFill>
                <a:schemeClr val="bg1"/>
              </a:solidFill>
              <a:latin typeface="Mariann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71479" y="2752175"/>
            <a:ext cx="5366327" cy="3170099"/>
          </a:xfrm>
          <a:prstGeom prst="rect">
            <a:avLst/>
          </a:prstGeom>
          <a:solidFill>
            <a:srgbClr val="83DD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chemeClr val="bg1"/>
                </a:solidFill>
                <a:latin typeface="Marianne"/>
              </a:rPr>
              <a:t>Une affectation</a:t>
            </a:r>
            <a:r>
              <a:rPr lang="fr-FR" sz="2000" dirty="0">
                <a:solidFill>
                  <a:schemeClr val="bg1"/>
                </a:solidFill>
                <a:latin typeface="Marianne"/>
              </a:rPr>
              <a:t> selon une procédure AFFELNET :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Mariann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white"/>
                </a:solidFill>
                <a:latin typeface="Marianne"/>
              </a:rPr>
              <a:t>résultats scolaires de l’année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Marianne"/>
              </a:rPr>
              <a:t>nombre de places,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Marianne"/>
              </a:rPr>
              <a:t>secteur géographique</a:t>
            </a:r>
          </a:p>
          <a:p>
            <a:endParaRPr lang="fr-FR" sz="2000" dirty="0">
              <a:solidFill>
                <a:schemeClr val="bg1"/>
              </a:solidFill>
              <a:latin typeface="Marianne"/>
            </a:endParaRPr>
          </a:p>
          <a:p>
            <a:r>
              <a:rPr lang="fr-FR" sz="2000" dirty="0">
                <a:solidFill>
                  <a:schemeClr val="bg1"/>
                </a:solidFill>
                <a:latin typeface="Marianne"/>
              </a:rPr>
              <a:t>ou sur dossier de candidature, voire tests: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white"/>
                </a:solidFill>
                <a:latin typeface="Marianne"/>
              </a:rPr>
              <a:t>STHR, S2TMD, STD2A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white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32649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" y="6286500"/>
            <a:ext cx="11430000" cy="428625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fr-FR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333625" y="6315075"/>
            <a:ext cx="7143750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dirty="0">
                <a:latin typeface="+mn-lt"/>
              </a:rPr>
              <a:t>BACCALAUREAT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048" y="5799690"/>
            <a:ext cx="5524500" cy="428625"/>
          </a:xfrm>
          <a:prstGeom prst="rect">
            <a:avLst/>
          </a:prstGeom>
          <a:solidFill>
            <a:srgbClr val="48AC84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Marianne"/>
              </a:rPr>
              <a:t>Université</a:t>
            </a:r>
            <a:r>
              <a:rPr lang="fr-FR" dirty="0">
                <a:solidFill>
                  <a:schemeClr val="tx1"/>
                </a:solidFill>
              </a:rPr>
              <a:t>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9000" y="5357813"/>
            <a:ext cx="2304000" cy="357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1</a:t>
            </a:r>
            <a:r>
              <a:rPr lang="fr-FR" baseline="30000" dirty="0">
                <a:solidFill>
                  <a:schemeClr val="tx1"/>
                </a:solidFill>
                <a:latin typeface="Marianne"/>
              </a:rPr>
              <a:t>ère</a:t>
            </a:r>
            <a:r>
              <a:rPr lang="fr-FR" dirty="0">
                <a:solidFill>
                  <a:schemeClr val="tx1"/>
                </a:solidFill>
                <a:latin typeface="Marianne"/>
              </a:rPr>
              <a:t> année BUT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9000" y="4929188"/>
            <a:ext cx="2304000" cy="357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2</a:t>
            </a:r>
            <a:r>
              <a:rPr lang="fr-FR" baseline="30000" dirty="0">
                <a:solidFill>
                  <a:schemeClr val="tx1"/>
                </a:solidFill>
                <a:latin typeface="Marianne"/>
              </a:rPr>
              <a:t>ème</a:t>
            </a:r>
            <a:r>
              <a:rPr lang="fr-FR" dirty="0">
                <a:solidFill>
                  <a:schemeClr val="tx1"/>
                </a:solidFill>
                <a:latin typeface="Marianne"/>
              </a:rPr>
              <a:t> année BUT: </a:t>
            </a:r>
            <a:r>
              <a:rPr lang="fr-FR" sz="1100" dirty="0">
                <a:solidFill>
                  <a:schemeClr val="tx1"/>
                </a:solidFill>
                <a:latin typeface="Marianne"/>
              </a:rPr>
              <a:t>DUT</a:t>
            </a:r>
            <a:endParaRPr lang="fr-FR" sz="1200" dirty="0">
              <a:solidFill>
                <a:schemeClr val="tx1"/>
              </a:solidFill>
              <a:latin typeface="Marianne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251463" y="5799690"/>
            <a:ext cx="104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>
                <a:latin typeface="Marianne"/>
              </a:rPr>
              <a:t>IUT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" y="5357813"/>
            <a:ext cx="3143250" cy="357187"/>
          </a:xfrm>
          <a:prstGeom prst="rect">
            <a:avLst/>
          </a:prstGeom>
          <a:solidFill>
            <a:srgbClr val="48AC84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Licence</a:t>
            </a:r>
            <a:r>
              <a:rPr lang="fr-FR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500" y="4929188"/>
            <a:ext cx="3143250" cy="357187"/>
          </a:xfrm>
          <a:prstGeom prst="rect">
            <a:avLst/>
          </a:prstGeom>
          <a:solidFill>
            <a:srgbClr val="48AC84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Licence</a:t>
            </a:r>
            <a:r>
              <a:rPr lang="fr-FR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0500" y="4214813"/>
            <a:ext cx="2476500" cy="642937"/>
          </a:xfrm>
          <a:prstGeom prst="rect">
            <a:avLst/>
          </a:prstGeom>
          <a:solidFill>
            <a:srgbClr val="48AC84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Licence</a:t>
            </a:r>
            <a:r>
              <a:rPr lang="fr-FR" dirty="0">
                <a:solidFill>
                  <a:schemeClr val="tx1"/>
                </a:solidFill>
              </a:rPr>
              <a:t> 3 (</a:t>
            </a:r>
            <a:r>
              <a:rPr lang="fr-FR" dirty="0">
                <a:solidFill>
                  <a:schemeClr val="tx1"/>
                </a:solidFill>
                <a:latin typeface="Marianne"/>
              </a:rPr>
              <a:t>générale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62250" y="4214813"/>
            <a:ext cx="4476750" cy="642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190500" y="3429000"/>
            <a:ext cx="2476500" cy="714375"/>
          </a:xfrm>
          <a:prstGeom prst="rect">
            <a:avLst/>
          </a:prstGeom>
          <a:solidFill>
            <a:srgbClr val="7CE4B7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Master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0500" y="2643188"/>
            <a:ext cx="2476500" cy="714375"/>
          </a:xfrm>
          <a:prstGeom prst="rect">
            <a:avLst/>
          </a:prstGeom>
          <a:solidFill>
            <a:srgbClr val="7CE4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Master 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0500" y="2157912"/>
            <a:ext cx="1809750" cy="428625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Thèse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0500" y="1657849"/>
            <a:ext cx="1809750" cy="428625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Thèse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0500" y="1014912"/>
            <a:ext cx="1809750" cy="5715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fr-FR" dirty="0"/>
          </a:p>
        </p:txBody>
      </p:sp>
      <p:sp>
        <p:nvSpPr>
          <p:cNvPr id="45" name="ZoneTexte 44"/>
          <p:cNvSpPr txBox="1">
            <a:spLocks noChangeArrowheads="1"/>
          </p:cNvSpPr>
          <p:nvPr/>
        </p:nvSpPr>
        <p:spPr bwMode="auto">
          <a:xfrm>
            <a:off x="190500" y="1080277"/>
            <a:ext cx="1809750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latin typeface="Marianne"/>
                <a:cs typeface="Times New Roman" pitchFamily="16" charset="0"/>
              </a:rPr>
              <a:t>Doctorat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10250" y="5786438"/>
            <a:ext cx="3048000" cy="428625"/>
          </a:xfrm>
          <a:prstGeom prst="rect">
            <a:avLst/>
          </a:prstGeom>
          <a:solidFill>
            <a:srgbClr val="83DDC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Lycée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953500" y="5786438"/>
            <a:ext cx="2667000" cy="428625"/>
          </a:xfrm>
          <a:prstGeom prst="rect">
            <a:avLst/>
          </a:prstGeom>
          <a:solidFill>
            <a:srgbClr val="7CE4B7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Ecoles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10250" y="5357813"/>
            <a:ext cx="1428750" cy="357187"/>
          </a:xfrm>
          <a:prstGeom prst="rect">
            <a:avLst/>
          </a:prstGeom>
          <a:solidFill>
            <a:srgbClr val="83DDC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BTS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810250" y="4929188"/>
            <a:ext cx="1428750" cy="357187"/>
          </a:xfrm>
          <a:prstGeom prst="rect">
            <a:avLst/>
          </a:prstGeom>
          <a:solidFill>
            <a:srgbClr val="83DDC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BTS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34250" y="4929188"/>
            <a:ext cx="1524000" cy="357187"/>
          </a:xfrm>
          <a:prstGeom prst="rect">
            <a:avLst/>
          </a:prstGeom>
          <a:solidFill>
            <a:srgbClr val="81F3C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CPGE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34250" y="5357813"/>
            <a:ext cx="1524000" cy="357187"/>
          </a:xfrm>
          <a:prstGeom prst="rect">
            <a:avLst/>
          </a:prstGeom>
          <a:solidFill>
            <a:srgbClr val="81F3C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CPGE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334250" y="2643188"/>
            <a:ext cx="1524000" cy="22145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Marianne"/>
              </a:rPr>
              <a:t>ESC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Marianne"/>
              </a:rPr>
              <a:t>Ecole d’ing. ENS…</a:t>
            </a:r>
            <a:endParaRPr lang="fr-FR" dirty="0">
              <a:solidFill>
                <a:schemeClr val="tx1"/>
              </a:solidFill>
              <a:latin typeface="Marianne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953500" y="3429000"/>
            <a:ext cx="1333500" cy="2286000"/>
          </a:xfrm>
          <a:prstGeom prst="rect">
            <a:avLst/>
          </a:prstGeom>
          <a:solidFill>
            <a:srgbClr val="BDCF9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3 ou 4 ans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0382250" y="357188"/>
            <a:ext cx="1238250" cy="535781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3 à 8 ans</a:t>
            </a:r>
          </a:p>
        </p:txBody>
      </p:sp>
      <p:sp>
        <p:nvSpPr>
          <p:cNvPr id="16423" name="ZoneTexte 97"/>
          <p:cNvSpPr txBox="1">
            <a:spLocks noChangeArrowheads="1"/>
          </p:cNvSpPr>
          <p:nvPr/>
        </p:nvSpPr>
        <p:spPr bwMode="auto">
          <a:xfrm>
            <a:off x="8953500" y="3429000"/>
            <a:ext cx="1250269" cy="58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latin typeface="Marianne"/>
              </a:rPr>
              <a:t>Social</a:t>
            </a:r>
          </a:p>
          <a:p>
            <a:pPr algn="ctr" eaLnBrk="1" hangingPunct="1">
              <a:defRPr/>
            </a:pPr>
            <a:r>
              <a:rPr lang="fr-FR" sz="1600" dirty="0">
                <a:latin typeface="Marianne"/>
              </a:rPr>
              <a:t>Paramédical</a:t>
            </a:r>
          </a:p>
        </p:txBody>
      </p:sp>
      <p:sp>
        <p:nvSpPr>
          <p:cNvPr id="16424" name="ZoneTexte 98"/>
          <p:cNvSpPr txBox="1">
            <a:spLocks noChangeArrowheads="1"/>
          </p:cNvSpPr>
          <p:nvPr/>
        </p:nvSpPr>
        <p:spPr bwMode="auto">
          <a:xfrm>
            <a:off x="10401301" y="500063"/>
            <a:ext cx="14042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1600" dirty="0">
                <a:latin typeface="Marianne"/>
              </a:rPr>
              <a:t>Arts,</a:t>
            </a:r>
          </a:p>
          <a:p>
            <a:pPr eaLnBrk="1" hangingPunct="1">
              <a:defRPr/>
            </a:pPr>
            <a:endParaRPr lang="fr-FR" sz="1600" dirty="0">
              <a:latin typeface="Marianne"/>
            </a:endParaRPr>
          </a:p>
          <a:p>
            <a:pPr eaLnBrk="1" hangingPunct="1">
              <a:defRPr/>
            </a:pPr>
            <a:r>
              <a:rPr lang="fr-FR" sz="1600" dirty="0">
                <a:latin typeface="Marianne"/>
              </a:rPr>
              <a:t>Architecture,</a:t>
            </a:r>
          </a:p>
          <a:p>
            <a:pPr eaLnBrk="1" hangingPunct="1">
              <a:defRPr/>
            </a:pPr>
            <a:endParaRPr lang="fr-FR" sz="1600" dirty="0">
              <a:latin typeface="Marianne"/>
            </a:endParaRPr>
          </a:p>
          <a:p>
            <a:pPr eaLnBrk="1" hangingPunct="1">
              <a:defRPr/>
            </a:pPr>
            <a:r>
              <a:rPr lang="fr-FR" sz="1600" dirty="0">
                <a:latin typeface="Marianne"/>
              </a:rPr>
              <a:t>IEP,</a:t>
            </a:r>
          </a:p>
          <a:p>
            <a:pPr eaLnBrk="1" hangingPunct="1">
              <a:defRPr/>
            </a:pPr>
            <a:endParaRPr lang="fr-FR" sz="1600" dirty="0">
              <a:latin typeface="Marianne"/>
            </a:endParaRPr>
          </a:p>
          <a:p>
            <a:pPr eaLnBrk="1" hangingPunct="1">
              <a:defRPr/>
            </a:pPr>
            <a:r>
              <a:rPr lang="fr-FR" sz="1600" dirty="0">
                <a:latin typeface="Marianne"/>
              </a:rPr>
              <a:t>Autres écoles…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2809875" y="4322487"/>
            <a:ext cx="43815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latin typeface="Marianne"/>
                <a:cs typeface="Times New Roman" pitchFamily="16" charset="0"/>
              </a:rPr>
              <a:t>BUT / Licence professionnelle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24627" y="155589"/>
            <a:ext cx="796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Marianne"/>
              </a:rPr>
              <a:t>Schéma de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3557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6" grpId="0" animBg="1"/>
      <p:bldP spid="17" grpId="0" animBg="1"/>
      <p:bldP spid="18" grpId="0"/>
      <p:bldP spid="19" grpId="0" animBg="1"/>
      <p:bldP spid="20" grpId="0" animBg="1"/>
      <p:bldP spid="28" grpId="0" animBg="1"/>
      <p:bldP spid="29" grpId="0" animBg="1"/>
      <p:bldP spid="39" grpId="0" animBg="1"/>
      <p:bldP spid="40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85" grpId="0" animBg="1"/>
      <p:bldP spid="95" grpId="0" animBg="1"/>
      <p:bldP spid="16423" grpId="0"/>
      <p:bldP spid="16424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9417"/>
            <a:ext cx="10515600" cy="79584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600" dirty="0">
                <a:latin typeface="Marianne"/>
              </a:rPr>
              <a:t>La licence à l’université 3 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6816" y="3037738"/>
            <a:ext cx="4081463" cy="1481138"/>
          </a:xfrm>
          <a:prstGeom prst="rect">
            <a:avLst/>
          </a:prstGeom>
          <a:solidFill>
            <a:srgbClr val="48A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bg1"/>
                </a:solidFill>
                <a:latin typeface="Marianne"/>
              </a:rPr>
              <a:t>Etudes générales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bg1"/>
                </a:solidFill>
                <a:latin typeface="Marianne"/>
              </a:rPr>
              <a:t>Spécialisation progressive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bg1"/>
                </a:solidFill>
                <a:latin typeface="Marianne"/>
              </a:rPr>
              <a:t>3 ans minimum après bac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bg1"/>
                </a:solidFill>
                <a:latin typeface="Marianne"/>
              </a:rPr>
              <a:t>Meilleure insertion avec bac +5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8938" y="1560330"/>
            <a:ext cx="4519612" cy="1462087"/>
          </a:xfrm>
          <a:prstGeom prst="rect">
            <a:avLst/>
          </a:prstGeom>
          <a:solidFill>
            <a:srgbClr val="48A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bg1"/>
                </a:solidFill>
                <a:latin typeface="Marianne"/>
              </a:rPr>
              <a:t>20 à 25 H de cours/semaine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bg1"/>
                </a:solidFill>
                <a:latin typeface="Marianne"/>
              </a:rPr>
              <a:t> être autonome dans son travail personnel, savoir s’organiser, aller à la bibliothèque universitaire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746" y="1536448"/>
            <a:ext cx="3545604" cy="1141412"/>
          </a:xfrm>
          <a:prstGeom prst="rect">
            <a:avLst/>
          </a:prstGeom>
          <a:solidFill>
            <a:srgbClr val="48A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bg1"/>
                </a:solidFill>
                <a:latin typeface="Marianne"/>
              </a:rPr>
              <a:t>Recrutement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/>
              </a:rPr>
              <a:t>: </a:t>
            </a:r>
            <a:r>
              <a:rPr lang="fr-FR" b="1" dirty="0">
                <a:solidFill>
                  <a:schemeClr val="bg1"/>
                </a:solidFill>
                <a:latin typeface="Marianne"/>
              </a:rPr>
              <a:t>avoir le bac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bg1"/>
                </a:solidFill>
                <a:latin typeface="Marianne"/>
              </a:rPr>
              <a:t>(conditions supplémentaires 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bg1"/>
                </a:solidFill>
                <a:latin typeface="Marianne"/>
              </a:rPr>
              <a:t>les attendus)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79494" y="4737518"/>
            <a:ext cx="3238500" cy="1116013"/>
          </a:xfrm>
          <a:prstGeom prst="rect">
            <a:avLst/>
          </a:prstGeom>
          <a:solidFill>
            <a:srgbClr val="48A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Marianne"/>
                <a:cs typeface="Times New Roman" pitchFamily="18" charset="0"/>
              </a:rPr>
              <a:t>Après L3 </a:t>
            </a:r>
            <a:r>
              <a:rPr lang="fr-FR" dirty="0">
                <a:solidFill>
                  <a:schemeClr val="bg1"/>
                </a:solidFill>
                <a:latin typeface="Marianne"/>
                <a:cs typeface="Times New Roman" pitchFamily="18" charset="0"/>
              </a:rPr>
              <a:t>: possibilité de passer des concours administratifs</a:t>
            </a:r>
          </a:p>
        </p:txBody>
      </p:sp>
      <p:sp>
        <p:nvSpPr>
          <p:cNvPr id="9" name="Rectangle 8"/>
          <p:cNvSpPr/>
          <p:nvPr/>
        </p:nvSpPr>
        <p:spPr>
          <a:xfrm>
            <a:off x="7030244" y="3273201"/>
            <a:ext cx="3937000" cy="1112838"/>
          </a:xfrm>
          <a:prstGeom prst="rect">
            <a:avLst/>
          </a:prstGeom>
          <a:solidFill>
            <a:srgbClr val="48A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bg1"/>
                </a:solidFill>
                <a:latin typeface="Marianne"/>
              </a:rPr>
              <a:t>Evaluation 2 fois 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bg1"/>
                </a:solidFill>
                <a:latin typeface="Marianne"/>
              </a:rPr>
              <a:t>en janvier et en mai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bg1"/>
                </a:solidFill>
                <a:latin typeface="Marianne"/>
              </a:rPr>
              <a:t>(possibilité de contrôle continu)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827216"/>
            <a:ext cx="5797550" cy="1625600"/>
          </a:xfrm>
          <a:prstGeom prst="rect">
            <a:avLst/>
          </a:prstGeom>
          <a:solidFill>
            <a:srgbClr val="48A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Marianne"/>
                <a:cs typeface="Times New Roman" pitchFamily="18" charset="0"/>
              </a:rPr>
              <a:t>Licence professionnelle (1 an):  Bac+3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Marianne"/>
                <a:cs typeface="Times New Roman" pitchFamily="18" charset="0"/>
              </a:rPr>
              <a:t>Accessible aux titulaires de BTS, DUT et L2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Marianne"/>
                <a:cs typeface="Times New Roman" pitchFamily="18" charset="0"/>
              </a:rPr>
              <a:t>Enseignement théorique et pratique (stage)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Marianne"/>
                <a:cs typeface="Times New Roman" pitchFamily="18" charset="0"/>
              </a:rPr>
              <a:t>Créée par les branches professionnelles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Marianne"/>
                <a:cs typeface="Times New Roman" pitchFamily="18" charset="0"/>
              </a:rPr>
              <a:t>Débouchés sur la vie active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7100" y="6017840"/>
            <a:ext cx="2711450" cy="579437"/>
          </a:xfrm>
          <a:prstGeom prst="rect">
            <a:avLst/>
          </a:prstGeom>
          <a:solidFill>
            <a:srgbClr val="48A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bg1"/>
                </a:solidFill>
                <a:latin typeface="Marianne"/>
              </a:rPr>
              <a:t>Possibilité de césure</a:t>
            </a:r>
          </a:p>
        </p:txBody>
      </p:sp>
    </p:spTree>
    <p:extLst>
      <p:ext uri="{BB962C8B-B14F-4D97-AF65-F5344CB8AC3E}">
        <p14:creationId xmlns:p14="http://schemas.microsoft.com/office/powerpoint/2010/main" val="221997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1575</Words>
  <Application>Microsoft Office PowerPoint</Application>
  <PresentationFormat>Grand écran</PresentationFormat>
  <Paragraphs>372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Franklin Gothic Book</vt:lpstr>
      <vt:lpstr>Marianne</vt:lpstr>
      <vt:lpstr>Matrianne</vt:lpstr>
      <vt:lpstr>Monotype Sorts</vt:lpstr>
      <vt:lpstr>Times New Roman</vt:lpstr>
      <vt:lpstr>Tw Cen MT</vt:lpstr>
      <vt:lpstr>Wingdings</vt:lpstr>
      <vt:lpstr>Wingdings 2</vt:lpstr>
      <vt:lpstr>Thème Office</vt:lpstr>
      <vt:lpstr>Présentation PowerPoint</vt:lpstr>
      <vt:lpstr>Présentation PowerPoint</vt:lpstr>
      <vt:lpstr>Des modalités d’apprentissage différentes</vt:lpstr>
      <vt:lpstr>Présentation PowerPoint</vt:lpstr>
      <vt:lpstr>Présentation PowerPoint</vt:lpstr>
      <vt:lpstr>Présentation PowerPoint</vt:lpstr>
      <vt:lpstr>Orientation et affectation</vt:lpstr>
      <vt:lpstr>Présentation PowerPoint</vt:lpstr>
      <vt:lpstr>La licence à l’université 3 ans</vt:lpstr>
      <vt:lpstr>Le BUT : Bachelor universitaire technologique 3 ans - l’IUT</vt:lpstr>
      <vt:lpstr>Le BTS : Brevet de Technicien supérieur  2 ans - Lycée</vt:lpstr>
      <vt:lpstr>Les CPGE : Classes Préparatoires aux Grandes Ecoles 2 ans - Lycée</vt:lpstr>
      <vt:lpstr>Présentation PowerPoint</vt:lpstr>
      <vt:lpstr>Présentation PowerPoint</vt:lpstr>
      <vt:lpstr>Les ressources humaines</vt:lpstr>
      <vt:lpstr>Des temps forts pour les lycéens: portes-ouvertes, salons, printemps de l’orientation…</vt:lpstr>
      <vt:lpstr>Les ressources numériques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aelie1</dc:creator>
  <cp:lastModifiedBy>utilisateur</cp:lastModifiedBy>
  <cp:revision>103</cp:revision>
  <cp:lastPrinted>2023-03-19T23:59:39Z</cp:lastPrinted>
  <dcterms:created xsi:type="dcterms:W3CDTF">2023-02-17T11:42:54Z</dcterms:created>
  <dcterms:modified xsi:type="dcterms:W3CDTF">2023-03-24T09:57:17Z</dcterms:modified>
</cp:coreProperties>
</file>